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17"/>
  </p:notesMasterIdLst>
  <p:handoutMasterIdLst>
    <p:handoutMasterId r:id="rId18"/>
  </p:handoutMasterIdLst>
  <p:sldIdLst>
    <p:sldId id="299" r:id="rId2"/>
    <p:sldId id="447" r:id="rId3"/>
    <p:sldId id="3357" r:id="rId4"/>
    <p:sldId id="300" r:id="rId5"/>
    <p:sldId id="311" r:id="rId6"/>
    <p:sldId id="313" r:id="rId7"/>
    <p:sldId id="314" r:id="rId8"/>
    <p:sldId id="302" r:id="rId9"/>
    <p:sldId id="303" r:id="rId10"/>
    <p:sldId id="308" r:id="rId11"/>
    <p:sldId id="304" r:id="rId12"/>
    <p:sldId id="312" r:id="rId13"/>
    <p:sldId id="315" r:id="rId14"/>
    <p:sldId id="310" r:id="rId15"/>
    <p:sldId id="309" r:id="rId1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A3"/>
    <a:srgbClr val="006B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3" autoAdjust="0"/>
  </p:normalViewPr>
  <p:slideViewPr>
    <p:cSldViewPr>
      <p:cViewPr varScale="1">
        <p:scale>
          <a:sx n="101" d="100"/>
          <a:sy n="101" d="100"/>
        </p:scale>
        <p:origin x="87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89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62FA6F-18E8-0A7B-3BF5-F0B9B3FD0C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81FA7E-9D82-3852-E1CC-0065113ABA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9BC7D-B424-45F0-9061-D254B621B843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42B307-6FD3-C815-DFF2-FA8F566F44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D0D8E-AEE9-07A3-2D23-AC2208E865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8FCB5-E926-4A7E-AE18-2D79AC462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58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72A85DD-22F9-4B00-8B02-4E6A79E23E5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44D51DD-B307-4DA3-A5D4-9C37807A7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8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D51DD-B307-4DA3-A5D4-9C37807A78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61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D51DD-B307-4DA3-A5D4-9C37807A78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74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D51DD-B307-4DA3-A5D4-9C37807A78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96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06A107-5F14-4854-83A7-BDEBC4F4E9C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1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6569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45368"/>
            <a:ext cx="9144000" cy="1655762"/>
          </a:xfr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B999-AE79-4B7E-B7B1-95A9752FE8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2667-6A15-416C-BED1-4C5EDDFD2D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person holding a flag on top of a cube&#10;&#10;Description automatically generated">
            <a:extLst>
              <a:ext uri="{FF2B5EF4-FFF2-40B4-BE49-F238E27FC236}">
                <a16:creationId xmlns:a16="http://schemas.microsoft.com/office/drawing/2014/main" id="{C9FF5B29-6B00-6DE0-36B2-AA551FEC70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8600"/>
            <a:ext cx="1549400" cy="111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6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B999-AE79-4B7E-B7B1-95A9752FE8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2667-6A15-416C-BED1-4C5EDDFD2D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1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B999-AE79-4B7E-B7B1-95A9752FE8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2667-6A15-416C-BED1-4C5EDDFD2D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299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6400800"/>
            <a:ext cx="8229600" cy="4572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9003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FE64-733A-4DF2-A74C-29951540B32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6299-F1C8-4A19-9E65-FD6364D20CC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0969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FE64-733A-4DF2-A74C-29951540B32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6299-F1C8-4A19-9E65-FD6364D20CC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108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FE64-733A-4DF2-A74C-29951540B32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6299-F1C8-4A19-9E65-FD6364D20CC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2117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FE64-733A-4DF2-A74C-29951540B32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6299-F1C8-4A19-9E65-FD6364D20CC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622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FE64-733A-4DF2-A74C-29951540B32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6299-F1C8-4A19-9E65-FD6364D20CC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5964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FE64-733A-4DF2-A74C-29951540B32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6299-F1C8-4A19-9E65-FD6364D20CC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6996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96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7"/>
            <a:ext cx="2844800" cy="365125"/>
          </a:xfrm>
          <a:prstGeom prst="rect">
            <a:avLst/>
          </a:prstGeom>
        </p:spPr>
        <p:txBody>
          <a:bodyPr/>
          <a:lstStyle/>
          <a:p>
            <a:fld id="{407055DC-9578-48F8-8FCF-D67EFAC4295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3600" y="6492877"/>
            <a:ext cx="2844800" cy="365125"/>
          </a:xfrm>
          <a:prstGeom prst="rect">
            <a:avLst/>
          </a:prstGeom>
        </p:spPr>
        <p:txBody>
          <a:bodyPr/>
          <a:lstStyle/>
          <a:p>
            <a:fld id="{76EF4E15-5503-4EDA-9177-93172EA9AC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914400" y="5791200"/>
            <a:ext cx="85344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85456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801" y="623368"/>
            <a:ext cx="7997759" cy="733082"/>
          </a:xfrm>
        </p:spPr>
        <p:txBody>
          <a:bodyPr/>
          <a:lstStyle>
            <a:lvl1pPr>
              <a:defRPr>
                <a:solidFill>
                  <a:srgbClr val="0070A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6B6E"/>
              </a:buClr>
              <a:buSzPct val="110000"/>
              <a:defRPr/>
            </a:lvl1pPr>
            <a:lvl2pPr marL="514350" indent="-171450"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/>
            </a:lvl2pPr>
            <a:lvl3pPr marL="857250" indent="-171450">
              <a:buClr>
                <a:srgbClr val="006B6E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1200150" indent="-17145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4pPr>
            <a:lvl5pPr marL="1543050" indent="-171450">
              <a:buClr>
                <a:srgbClr val="006B6E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B999-AE79-4B7E-B7B1-95A9752FE8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2667-6A15-416C-BED1-4C5EDDFD2D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person holding a flag on top of a cube&#10;&#10;Description automatically generated">
            <a:extLst>
              <a:ext uri="{FF2B5EF4-FFF2-40B4-BE49-F238E27FC236}">
                <a16:creationId xmlns:a16="http://schemas.microsoft.com/office/drawing/2014/main" id="{EFB92F63-4470-1E92-5709-DE086F07E0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" y="228600"/>
            <a:ext cx="1778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13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96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7"/>
            <a:ext cx="2844800" cy="365125"/>
          </a:xfrm>
          <a:prstGeom prst="rect">
            <a:avLst/>
          </a:prstGeom>
        </p:spPr>
        <p:txBody>
          <a:bodyPr/>
          <a:lstStyle/>
          <a:p>
            <a:fld id="{407055DC-9578-48F8-8FCF-D67EFAC4295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3600" y="6492877"/>
            <a:ext cx="2844800" cy="365125"/>
          </a:xfrm>
          <a:prstGeom prst="rect">
            <a:avLst/>
          </a:prstGeom>
        </p:spPr>
        <p:txBody>
          <a:bodyPr/>
          <a:lstStyle/>
          <a:p>
            <a:fld id="{76EF4E15-5503-4EDA-9177-93172EA9AC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914400" y="5791200"/>
            <a:ext cx="85344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93500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96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7"/>
            <a:ext cx="2844800" cy="365125"/>
          </a:xfrm>
          <a:prstGeom prst="rect">
            <a:avLst/>
          </a:prstGeom>
        </p:spPr>
        <p:txBody>
          <a:bodyPr/>
          <a:lstStyle/>
          <a:p>
            <a:fld id="{407055DC-9578-48F8-8FCF-D67EFAC4295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3600" y="6492877"/>
            <a:ext cx="2844800" cy="365125"/>
          </a:xfrm>
          <a:prstGeom prst="rect">
            <a:avLst/>
          </a:prstGeom>
        </p:spPr>
        <p:txBody>
          <a:bodyPr/>
          <a:lstStyle/>
          <a:p>
            <a:fld id="{76EF4E15-5503-4EDA-9177-93172EA9AC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914400" y="5791200"/>
            <a:ext cx="85344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0903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96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7"/>
            <a:ext cx="2844800" cy="365125"/>
          </a:xfrm>
          <a:prstGeom prst="rect">
            <a:avLst/>
          </a:prstGeom>
        </p:spPr>
        <p:txBody>
          <a:bodyPr/>
          <a:lstStyle/>
          <a:p>
            <a:fld id="{407055DC-9578-48F8-8FCF-D67EFAC4295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3600" y="6492877"/>
            <a:ext cx="2844800" cy="365125"/>
          </a:xfrm>
          <a:prstGeom prst="rect">
            <a:avLst/>
          </a:prstGeom>
        </p:spPr>
        <p:txBody>
          <a:bodyPr/>
          <a:lstStyle/>
          <a:p>
            <a:fld id="{76EF4E15-5503-4EDA-9177-93172EA9AC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914400" y="5791200"/>
            <a:ext cx="85344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372873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96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7"/>
            <a:ext cx="2844800" cy="365125"/>
          </a:xfrm>
          <a:prstGeom prst="rect">
            <a:avLst/>
          </a:prstGeom>
        </p:spPr>
        <p:txBody>
          <a:bodyPr/>
          <a:lstStyle/>
          <a:p>
            <a:fld id="{407055DC-9578-48F8-8FCF-D67EFAC4295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3600" y="6492877"/>
            <a:ext cx="2844800" cy="365125"/>
          </a:xfrm>
          <a:prstGeom prst="rect">
            <a:avLst/>
          </a:prstGeom>
        </p:spPr>
        <p:txBody>
          <a:bodyPr/>
          <a:lstStyle/>
          <a:p>
            <a:fld id="{76EF4E15-5503-4EDA-9177-93172EA9AC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914400" y="5791200"/>
            <a:ext cx="85344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18323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96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7"/>
            <a:ext cx="2844800" cy="365125"/>
          </a:xfrm>
          <a:prstGeom prst="rect">
            <a:avLst/>
          </a:prstGeom>
        </p:spPr>
        <p:txBody>
          <a:bodyPr/>
          <a:lstStyle/>
          <a:p>
            <a:fld id="{407055DC-9578-48F8-8FCF-D67EFAC4295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3600" y="6492877"/>
            <a:ext cx="2844800" cy="365125"/>
          </a:xfrm>
          <a:prstGeom prst="rect">
            <a:avLst/>
          </a:prstGeom>
        </p:spPr>
        <p:txBody>
          <a:bodyPr/>
          <a:lstStyle/>
          <a:p>
            <a:fld id="{76EF4E15-5503-4EDA-9177-93172EA9AC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914400" y="5791200"/>
            <a:ext cx="85344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992724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96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7"/>
            <a:ext cx="2844800" cy="365125"/>
          </a:xfrm>
          <a:prstGeom prst="rect">
            <a:avLst/>
          </a:prstGeom>
        </p:spPr>
        <p:txBody>
          <a:bodyPr/>
          <a:lstStyle/>
          <a:p>
            <a:fld id="{407055DC-9578-48F8-8FCF-D67EFAC4295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3600" y="6492877"/>
            <a:ext cx="2844800" cy="365125"/>
          </a:xfrm>
          <a:prstGeom prst="rect">
            <a:avLst/>
          </a:prstGeom>
        </p:spPr>
        <p:txBody>
          <a:bodyPr/>
          <a:lstStyle/>
          <a:p>
            <a:fld id="{76EF4E15-5503-4EDA-9177-93172EA9AC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914400" y="5791200"/>
            <a:ext cx="85344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70768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96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7"/>
            <a:ext cx="2844800" cy="365125"/>
          </a:xfrm>
          <a:prstGeom prst="rect">
            <a:avLst/>
          </a:prstGeom>
        </p:spPr>
        <p:txBody>
          <a:bodyPr/>
          <a:lstStyle/>
          <a:p>
            <a:fld id="{407055DC-9578-48F8-8FCF-D67EFAC4295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3600" y="6492877"/>
            <a:ext cx="2844800" cy="365125"/>
          </a:xfrm>
          <a:prstGeom prst="rect">
            <a:avLst/>
          </a:prstGeom>
        </p:spPr>
        <p:txBody>
          <a:bodyPr/>
          <a:lstStyle/>
          <a:p>
            <a:fld id="{76EF4E15-5503-4EDA-9177-93172EA9AC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914400" y="5791200"/>
            <a:ext cx="85344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61892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55DC-9578-48F8-8FCF-D67EFAC4295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F4E15-5503-4EDA-9177-93172EA9AC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914400" y="5791200"/>
            <a:ext cx="8534400" cy="609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01830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55DC-9578-48F8-8FCF-D67EFAC4295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F4E15-5503-4EDA-9177-93172EA9AC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914400" y="5791200"/>
            <a:ext cx="8534400" cy="609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01830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55DC-9578-48F8-8FCF-D67EFAC4295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F4E15-5503-4EDA-9177-93172EA9AC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914400" y="5791200"/>
            <a:ext cx="8534400" cy="609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018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B999-AE79-4B7E-B7B1-95A9752FE8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2667-6A15-416C-BED1-4C5EDDFD2D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7517"/>
            <a:ext cx="1831848" cy="140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17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55DC-9578-48F8-8FCF-D67EFAC4295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F4E15-5503-4EDA-9177-93172EA9AC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914400" y="5791200"/>
            <a:ext cx="8534400" cy="609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01830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55DC-9578-48F8-8FCF-D67EFAC4295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F4E15-5503-4EDA-9177-93172EA9AC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914400" y="5791200"/>
            <a:ext cx="8534400" cy="609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018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315" y="365127"/>
            <a:ext cx="8007487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B999-AE79-4B7E-B7B1-95A9752FE8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2667-6A15-416C-BED1-4C5EDDFD2D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006B6E"/>
              </a:buClr>
              <a:buSzPct val="110000"/>
              <a:defRPr/>
            </a:lvl1pPr>
            <a:lvl2pPr marL="514350" indent="-171450"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/>
            </a:lvl2pPr>
            <a:lvl3pPr marL="857250" indent="-171450">
              <a:buClr>
                <a:srgbClr val="006B6E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1200150" indent="-17145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4pPr>
            <a:lvl5pPr marL="1543050" indent="-171450">
              <a:buClr>
                <a:srgbClr val="006B6E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006B6E"/>
              </a:buClr>
              <a:buSzPct val="110000"/>
              <a:defRPr/>
            </a:lvl1pPr>
            <a:lvl2pPr marL="514350" indent="-171450"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/>
            </a:lvl2pPr>
            <a:lvl3pPr marL="857250" indent="-171450">
              <a:buClr>
                <a:srgbClr val="006B6E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1200150" indent="-17145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4pPr>
            <a:lvl5pPr marL="1543050" indent="-171450">
              <a:buClr>
                <a:srgbClr val="006B6E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7517"/>
            <a:ext cx="1831848" cy="140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73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5769" y="365127"/>
            <a:ext cx="798961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B999-AE79-4B7E-B7B1-95A9752FE8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2667-6A15-416C-BED1-4C5EDDFD2D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838200" y="2505075"/>
            <a:ext cx="5181600" cy="3684588"/>
          </a:xfrm>
        </p:spPr>
        <p:txBody>
          <a:bodyPr/>
          <a:lstStyle>
            <a:lvl1pPr>
              <a:buClr>
                <a:srgbClr val="006B6E"/>
              </a:buClr>
              <a:buSzPct val="110000"/>
              <a:defRPr/>
            </a:lvl1pPr>
            <a:lvl2pPr marL="514350" indent="-171450"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/>
            </a:lvl2pPr>
            <a:lvl3pPr marL="857250" indent="-171450">
              <a:buClr>
                <a:srgbClr val="006B6E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1200150" indent="-17145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4pPr>
            <a:lvl5pPr marL="1543050" indent="-171450">
              <a:buClr>
                <a:srgbClr val="006B6E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6177064" y="2505075"/>
            <a:ext cx="5181600" cy="3684588"/>
          </a:xfrm>
        </p:spPr>
        <p:txBody>
          <a:bodyPr/>
          <a:lstStyle>
            <a:lvl1pPr>
              <a:buClr>
                <a:srgbClr val="006B6E"/>
              </a:buClr>
              <a:buSzPct val="110000"/>
              <a:defRPr/>
            </a:lvl1pPr>
            <a:lvl2pPr marL="514350" indent="-171450"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/>
            </a:lvl2pPr>
            <a:lvl3pPr marL="857250" indent="-171450">
              <a:buClr>
                <a:srgbClr val="006B6E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1200150" indent="-17145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4pPr>
            <a:lvl5pPr marL="1543050" indent="-171450">
              <a:buClr>
                <a:srgbClr val="006B6E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7517"/>
            <a:ext cx="1831848" cy="140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46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315" y="365127"/>
            <a:ext cx="8642485" cy="625474"/>
          </a:xfrm>
        </p:spPr>
        <p:txBody>
          <a:bodyPr/>
          <a:lstStyle>
            <a:lvl1pPr>
              <a:defRPr>
                <a:solidFill>
                  <a:srgbClr val="0070A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B999-AE79-4B7E-B7B1-95A9752FE8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2667-6A15-416C-BED1-4C5EDDFD2D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erson holding a flag on top of a cube&#10;&#10;Description automatically generated">
            <a:extLst>
              <a:ext uri="{FF2B5EF4-FFF2-40B4-BE49-F238E27FC236}">
                <a16:creationId xmlns:a16="http://schemas.microsoft.com/office/drawing/2014/main" id="{8BEFC18F-B2FE-D640-9D63-592F8455C6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8600"/>
            <a:ext cx="2032000" cy="11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4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B999-AE79-4B7E-B7B1-95A9752FE8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2667-6A15-416C-BED1-4C5EDDFD2D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725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B999-AE79-4B7E-B7B1-95A9752FE8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2667-6A15-416C-BED1-4C5EDDFD2D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1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B999-AE79-4B7E-B7B1-95A9752FE8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2667-6A15-416C-BED1-4C5EDDFD2D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75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DB999-AE79-4B7E-B7B1-95A9752FE8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B2667-6A15-416C-BED1-4C5EDDFD2D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28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70" r:id="rId18"/>
    <p:sldLayoutId id="2147483696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006B6E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19200" y="5715000"/>
            <a:ext cx="9906000" cy="7620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br>
              <a:rPr lang="en-US" dirty="0">
                <a:solidFill>
                  <a:srgbClr val="0070A3"/>
                </a:solidFill>
              </a:rPr>
            </a:br>
            <a:br>
              <a:rPr lang="en-US" dirty="0">
                <a:solidFill>
                  <a:srgbClr val="0070A3"/>
                </a:solidFill>
              </a:rPr>
            </a:br>
            <a:br>
              <a:rPr lang="en-US" dirty="0">
                <a:solidFill>
                  <a:srgbClr val="0070A3"/>
                </a:solidFill>
              </a:rPr>
            </a:br>
            <a:br>
              <a:rPr lang="en-US" dirty="0">
                <a:solidFill>
                  <a:srgbClr val="0070A3"/>
                </a:solidFill>
              </a:rPr>
            </a:br>
            <a:r>
              <a:rPr lang="en-US" i="0" dirty="0">
                <a:solidFill>
                  <a:srgbClr val="0070A3"/>
                </a:solidFill>
                <a:effectLst/>
                <a:latin typeface="Overpass"/>
              </a:rPr>
              <a:t>Unique Ways to Build Financial Wellness with FAME’s Claim Your Future Program</a:t>
            </a:r>
            <a:br>
              <a:rPr lang="en-US" i="0" u="sng">
                <a:solidFill>
                  <a:srgbClr val="0070A3"/>
                </a:solidFill>
                <a:effectLst/>
                <a:latin typeface="Overpass"/>
              </a:rPr>
            </a:br>
            <a:br>
              <a:rPr lang="en-US" sz="3200" dirty="0">
                <a:solidFill>
                  <a:srgbClr val="0070A3"/>
                </a:solidFill>
              </a:rPr>
            </a:br>
            <a:r>
              <a:rPr lang="en-US" sz="3200" dirty="0">
                <a:solidFill>
                  <a:srgbClr val="0070A3"/>
                </a:solidFill>
              </a:rPr>
              <a:t>April 9, 2025</a:t>
            </a:r>
            <a:br>
              <a:rPr lang="en-US" sz="3200" dirty="0">
                <a:solidFill>
                  <a:srgbClr val="0070A3"/>
                </a:solidFill>
              </a:rPr>
            </a:br>
            <a:br>
              <a:rPr lang="en-US" sz="3200" dirty="0">
                <a:solidFill>
                  <a:srgbClr val="0070A3"/>
                </a:solidFill>
              </a:rPr>
            </a:br>
            <a:br>
              <a:rPr lang="en-US" sz="3200" dirty="0">
                <a:solidFill>
                  <a:srgbClr val="0070A3"/>
                </a:solidFill>
              </a:rPr>
            </a:br>
            <a:r>
              <a:rPr lang="en-US" sz="3200" dirty="0">
                <a:solidFill>
                  <a:srgbClr val="0070A3"/>
                </a:solidFill>
              </a:rPr>
              <a:t>Mary Dyer</a:t>
            </a:r>
            <a:r>
              <a:rPr lang="en-US" sz="3200" b="0" dirty="0">
                <a:solidFill>
                  <a:srgbClr val="0070A3"/>
                </a:solidFill>
              </a:rPr>
              <a:t> &amp; </a:t>
            </a:r>
            <a:r>
              <a:rPr lang="en-US" sz="3200" dirty="0">
                <a:solidFill>
                  <a:srgbClr val="0070A3"/>
                </a:solidFill>
              </a:rPr>
              <a:t>Steve Kautz</a:t>
            </a:r>
            <a:br>
              <a:rPr lang="en-US" sz="3200" dirty="0">
                <a:solidFill>
                  <a:srgbClr val="0070A3"/>
                </a:solidFill>
              </a:rPr>
            </a:br>
            <a:r>
              <a:rPr lang="en-US" sz="3200" b="0" i="1" dirty="0">
                <a:solidFill>
                  <a:srgbClr val="0070A3"/>
                </a:solidFill>
              </a:rPr>
              <a:t>Finance Authority of Maine</a:t>
            </a:r>
            <a:br>
              <a:rPr lang="en-US" sz="3200" b="0" i="1" dirty="0">
                <a:solidFill>
                  <a:srgbClr val="0070A3"/>
                </a:solidFill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US" sz="3000" baseline="30000" dirty="0">
              <a:solidFill>
                <a:srgbClr val="0070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045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ClaimYourFuture.org</a:t>
            </a:r>
            <a:endParaRPr lang="en-US" baseline="30000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609600" y="1889594"/>
            <a:ext cx="5791200" cy="4345038"/>
          </a:xfrm>
        </p:spPr>
        <p:txBody>
          <a:bodyPr>
            <a:noAutofit/>
          </a:bodyPr>
          <a:lstStyle/>
          <a:p>
            <a:pPr marL="285750" indent="-285750">
              <a:buNone/>
            </a:pPr>
            <a:r>
              <a:rPr lang="en-US" sz="3000" b="1" dirty="0">
                <a:solidFill>
                  <a:schemeClr val="tx2"/>
                </a:solidFill>
              </a:rPr>
              <a:t>Website includes:</a:t>
            </a:r>
          </a:p>
          <a:p>
            <a:pPr marL="285750" indent="-285750">
              <a:buClr>
                <a:srgbClr val="0070A3"/>
              </a:buClr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2"/>
                </a:solidFill>
              </a:rPr>
              <a:t>126 career options, including descriptions, key vocabulary and various spending options.</a:t>
            </a:r>
          </a:p>
          <a:p>
            <a:pPr marL="285750" indent="-285750">
              <a:buClr>
                <a:srgbClr val="0070A3"/>
              </a:buClr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2"/>
                </a:solidFill>
              </a:rPr>
              <a:t>Pre/post assessment.</a:t>
            </a:r>
          </a:p>
          <a:p>
            <a:pPr marL="285750" indent="-285750">
              <a:buClr>
                <a:srgbClr val="0070A3"/>
              </a:buClr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2"/>
                </a:solidFill>
              </a:rPr>
              <a:t>Visual representation of money spent.</a:t>
            </a:r>
          </a:p>
          <a:p>
            <a:pPr marL="285750" indent="-285750">
              <a:buClr>
                <a:srgbClr val="0070A3"/>
              </a:buClr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2"/>
                </a:solidFill>
              </a:rPr>
              <a:t>Additional resources.</a:t>
            </a:r>
          </a:p>
          <a:p>
            <a:pPr marL="285750" indent="-285750">
              <a:buClr>
                <a:srgbClr val="0070A3"/>
              </a:buClr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2"/>
                </a:solidFill>
              </a:rPr>
              <a:t>Printable budget worksheet, certificate of completion.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9488E0-1027-F8B6-CFB3-F2D2A0364C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125" t="12807" r="23750" b="6668"/>
          <a:stretch/>
        </p:blipFill>
        <p:spPr>
          <a:xfrm>
            <a:off x="7239000" y="2057400"/>
            <a:ext cx="4038600" cy="3443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7759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91200" y="228600"/>
            <a:ext cx="6197227" cy="143317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A3"/>
                </a:solidFill>
              </a:rPr>
              <a:t>Educator Guide</a:t>
            </a:r>
            <a:endParaRPr lang="en-US" baseline="30000" dirty="0">
              <a:solidFill>
                <a:srgbClr val="0070A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981200"/>
            <a:ext cx="7010400" cy="30414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chemeClr val="tx2"/>
                </a:solidFill>
              </a:rPr>
              <a:t>Guide includes:</a:t>
            </a:r>
          </a:p>
          <a:p>
            <a:pPr marL="685800" lvl="1" indent="-342900">
              <a:buClr>
                <a:srgbClr val="0070A3"/>
              </a:buClr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2"/>
                </a:solidFill>
              </a:rPr>
              <a:t>A detailed lesson plan, including learning objectives.</a:t>
            </a:r>
          </a:p>
          <a:p>
            <a:pPr marL="685800" lvl="1" indent="-342900">
              <a:buClr>
                <a:srgbClr val="0070A3"/>
              </a:buClr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2"/>
                </a:solidFill>
              </a:rPr>
              <a:t>Game methodology, sources and assumptions.</a:t>
            </a:r>
          </a:p>
          <a:p>
            <a:pPr marL="685800" lvl="1" indent="-342900">
              <a:buClr>
                <a:srgbClr val="0070A3"/>
              </a:buClr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2"/>
                </a:solidFill>
              </a:rPr>
              <a:t>Budget worksheet.</a:t>
            </a:r>
          </a:p>
          <a:p>
            <a:pPr marL="685800" lvl="1" indent="-342900">
              <a:buClr>
                <a:srgbClr val="0070A3"/>
              </a:buClr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2"/>
                </a:solidFill>
              </a:rPr>
              <a:t>Optional activities and assignments.</a:t>
            </a:r>
          </a:p>
          <a:p>
            <a:pPr marL="685800" lvl="1" indent="-342900">
              <a:buClr>
                <a:srgbClr val="0070A3"/>
              </a:buClr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2"/>
                </a:solidFill>
              </a:rPr>
              <a:t>Web-based resources.</a:t>
            </a:r>
          </a:p>
          <a:p>
            <a:pPr marL="685800" lvl="1" indent="-342900">
              <a:buClr>
                <a:srgbClr val="0070A3"/>
              </a:buClr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2"/>
                </a:solidFill>
              </a:rPr>
              <a:t>Glossary of terms.</a:t>
            </a:r>
          </a:p>
          <a:p>
            <a:endParaRPr lang="en-US" sz="25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6FCF49-DB6C-DD27-D7E3-AED917662E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921" t="14445" r="25745" b="10000"/>
          <a:stretch/>
        </p:blipFill>
        <p:spPr>
          <a:xfrm>
            <a:off x="8153400" y="1690690"/>
            <a:ext cx="3200400" cy="4080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0104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9284F-DD98-9A1E-D7EE-53ED2B1C2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C45463-8BC9-249A-977D-94F559783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033" y="257519"/>
            <a:ext cx="7922367" cy="1114082"/>
          </a:xfrm>
        </p:spPr>
        <p:txBody>
          <a:bodyPr>
            <a:normAutofit/>
          </a:bodyPr>
          <a:lstStyle/>
          <a:p>
            <a:r>
              <a:rPr lang="en-US" dirty="0"/>
              <a:t>Updates and Enhancements</a:t>
            </a:r>
            <a:endParaRPr lang="en-US" baseline="30000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F8579AB-DE5E-5B29-20E5-ADC03CABB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2133600"/>
            <a:ext cx="5562601" cy="3200400"/>
          </a:xfrm>
        </p:spPr>
        <p:txBody>
          <a:bodyPr>
            <a:noAutofit/>
          </a:bodyPr>
          <a:lstStyle/>
          <a:p>
            <a:pPr marL="228600" indent="-228600">
              <a:buClr>
                <a:srgbClr val="0070A3"/>
              </a:buClr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2"/>
                </a:solidFill>
              </a:rPr>
              <a:t>Updated salary and cost of living data</a:t>
            </a:r>
          </a:p>
          <a:p>
            <a:pPr marL="228600" indent="-228600">
              <a:buClr>
                <a:srgbClr val="0070A3"/>
              </a:buClr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2"/>
                </a:solidFill>
              </a:rPr>
              <a:t>Career videos</a:t>
            </a:r>
          </a:p>
          <a:p>
            <a:pPr marL="228600" indent="-228600">
              <a:buClr>
                <a:srgbClr val="0070A3"/>
              </a:buClr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2"/>
                </a:solidFill>
              </a:rPr>
              <a:t>Student loan decision category</a:t>
            </a:r>
          </a:p>
          <a:p>
            <a:pPr marL="228600" indent="-228600">
              <a:buClr>
                <a:srgbClr val="0070A3"/>
              </a:buClr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2"/>
                </a:solidFill>
              </a:rPr>
              <a:t>Career comparison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0A47A4-D463-FFC1-5B7A-2CB3386109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67" t="10589" r="23333" b="16409"/>
          <a:stretch/>
        </p:blipFill>
        <p:spPr>
          <a:xfrm rot="858780">
            <a:off x="7636100" y="1603091"/>
            <a:ext cx="3839364" cy="3336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A circular chart with text and images&#10;&#10;Description automatically generated with medium confidence">
            <a:extLst>
              <a:ext uri="{FF2B5EF4-FFF2-40B4-BE49-F238E27FC236}">
                <a16:creationId xmlns:a16="http://schemas.microsoft.com/office/drawing/2014/main" id="{21B3BC36-5A01-9893-56C5-AEB2DA5C5D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981" y="3265300"/>
            <a:ext cx="3048001" cy="30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43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3B30E-756E-0E25-DBCB-D772AAE7A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297AA6-733D-55DF-DCEB-0D6DAB628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033" y="257519"/>
            <a:ext cx="7922367" cy="1114082"/>
          </a:xfrm>
        </p:spPr>
        <p:txBody>
          <a:bodyPr>
            <a:normAutofit/>
          </a:bodyPr>
          <a:lstStyle/>
          <a:p>
            <a:r>
              <a:rPr lang="en-US" dirty="0"/>
              <a:t>Creative Approaches to Implementation </a:t>
            </a:r>
            <a:endParaRPr lang="en-US" baseline="30000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1C85CB4-9C76-1C73-7D1F-7FEA577D1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2133600"/>
            <a:ext cx="5562601" cy="3200400"/>
          </a:xfrm>
        </p:spPr>
        <p:txBody>
          <a:bodyPr>
            <a:noAutofit/>
          </a:bodyPr>
          <a:lstStyle/>
          <a:p>
            <a:pPr marL="228600" indent="-228600">
              <a:buClr>
                <a:srgbClr val="0070A3"/>
              </a:buClr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2"/>
                </a:solidFill>
              </a:rPr>
              <a:t>Claim Your Future ambassador program</a:t>
            </a:r>
          </a:p>
          <a:p>
            <a:pPr marL="228600" indent="-228600">
              <a:buClr>
                <a:srgbClr val="0070A3"/>
              </a:buClr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2"/>
                </a:solidFill>
              </a:rPr>
              <a:t>Jumpstart Teen Teach In - April and October</a:t>
            </a:r>
          </a:p>
          <a:p>
            <a:pPr marL="228600" indent="-228600">
              <a:buClr>
                <a:srgbClr val="0070A3"/>
              </a:buClr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2"/>
                </a:solidFill>
              </a:rPr>
              <a:t>Family nights</a:t>
            </a:r>
          </a:p>
          <a:p>
            <a:pPr marL="228600" indent="-228600">
              <a:buClr>
                <a:srgbClr val="0070A3"/>
              </a:buClr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2"/>
                </a:solidFill>
              </a:rPr>
              <a:t>Independent projects</a:t>
            </a:r>
          </a:p>
          <a:p>
            <a:pPr marL="228600" indent="-228600">
              <a:buClr>
                <a:srgbClr val="0070A3"/>
              </a:buClr>
              <a:buFont typeface="Wingdings" panose="05000000000000000000" pitchFamily="2" charset="2"/>
              <a:buChar char="§"/>
            </a:pPr>
            <a:endParaRPr lang="en-US" sz="2500" dirty="0">
              <a:solidFill>
                <a:schemeClr val="tx2"/>
              </a:solidFill>
            </a:endParaRPr>
          </a:p>
          <a:p>
            <a:pPr marL="228600" indent="-228600">
              <a:buClr>
                <a:srgbClr val="0070A3"/>
              </a:buClr>
              <a:buFont typeface="Wingdings" panose="05000000000000000000" pitchFamily="2" charset="2"/>
              <a:buChar char="§"/>
            </a:pPr>
            <a:endParaRPr lang="en-US" sz="2500" dirty="0">
              <a:solidFill>
                <a:schemeClr val="tx2"/>
              </a:solidFill>
            </a:endParaRPr>
          </a:p>
          <a:p>
            <a:pPr marL="228600" indent="-228600">
              <a:buClr>
                <a:srgbClr val="0070A3"/>
              </a:buClr>
              <a:buFont typeface="Wingdings" panose="05000000000000000000" pitchFamily="2" charset="2"/>
              <a:buChar char="§"/>
            </a:pPr>
            <a:endParaRPr lang="en-US" sz="2500" dirty="0">
              <a:solidFill>
                <a:schemeClr val="tx2"/>
              </a:solidFill>
            </a:endParaRPr>
          </a:p>
        </p:txBody>
      </p:sp>
      <p:pic>
        <p:nvPicPr>
          <p:cNvPr id="2" name="Picture 1" descr="A group of people working on a project&#10;&#10;Description automatically generated">
            <a:extLst>
              <a:ext uri="{FF2B5EF4-FFF2-40B4-BE49-F238E27FC236}">
                <a16:creationId xmlns:a16="http://schemas.microsoft.com/office/drawing/2014/main" id="{4F82C06E-3AF2-C07B-8278-2E462A431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752600"/>
            <a:ext cx="32766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864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ClaimYourFuture.org</a:t>
            </a:r>
            <a:endParaRPr lang="en-US" baseline="30000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4114800" y="1690689"/>
            <a:ext cx="4114800" cy="3276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3000" b="1" dirty="0"/>
          </a:p>
          <a:p>
            <a:pPr marL="0" indent="0" algn="ctr">
              <a:buNone/>
            </a:pPr>
            <a:endParaRPr lang="en-US" sz="3000" b="1" dirty="0"/>
          </a:p>
          <a:p>
            <a:pPr marL="0" indent="0" algn="ctr">
              <a:buNone/>
            </a:pPr>
            <a:endParaRPr lang="en-US" sz="3000" b="1" dirty="0"/>
          </a:p>
          <a:p>
            <a:pPr marL="0" indent="0" algn="ctr">
              <a:buNone/>
            </a:pPr>
            <a:r>
              <a:rPr lang="en-US" sz="6000" b="1" dirty="0">
                <a:solidFill>
                  <a:srgbClr val="0070A3"/>
                </a:solidFill>
              </a:rPr>
              <a:t>DEMO</a:t>
            </a:r>
            <a:endParaRPr lang="en-US" sz="6000" dirty="0">
              <a:solidFill>
                <a:srgbClr val="0070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996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>
          <a:xfrm>
            <a:off x="762000" y="2057400"/>
            <a:ext cx="9277351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>
                <a:solidFill>
                  <a:schemeClr val="tx2"/>
                </a:solidFill>
              </a:rPr>
              <a:t>Mary Dyer</a:t>
            </a:r>
          </a:p>
          <a:p>
            <a:pPr marL="0" indent="0">
              <a:buNone/>
            </a:pPr>
            <a:r>
              <a:rPr lang="en-US" sz="2500" dirty="0">
                <a:solidFill>
                  <a:schemeClr val="tx2"/>
                </a:solidFill>
              </a:rPr>
              <a:t>Finance Authority of Maine</a:t>
            </a:r>
          </a:p>
          <a:p>
            <a:pPr marL="0" indent="0">
              <a:buNone/>
            </a:pPr>
            <a:r>
              <a:rPr lang="en-US" sz="2500" dirty="0">
                <a:solidFill>
                  <a:schemeClr val="tx2"/>
                </a:solidFill>
              </a:rPr>
              <a:t>5 Community Drive</a:t>
            </a:r>
          </a:p>
          <a:p>
            <a:pPr marL="0" indent="0">
              <a:buNone/>
            </a:pPr>
            <a:r>
              <a:rPr lang="en-US" sz="2500" dirty="0">
                <a:solidFill>
                  <a:schemeClr val="tx2"/>
                </a:solidFill>
              </a:rPr>
              <a:t>P.O. Box 949</a:t>
            </a:r>
          </a:p>
          <a:p>
            <a:pPr marL="0" indent="0">
              <a:buNone/>
            </a:pPr>
            <a:r>
              <a:rPr lang="en-US" sz="2500" dirty="0">
                <a:solidFill>
                  <a:schemeClr val="tx2"/>
                </a:solidFill>
              </a:rPr>
              <a:t>Augusta, ME  04332</a:t>
            </a:r>
          </a:p>
          <a:p>
            <a:pPr marL="0" indent="0">
              <a:buNone/>
            </a:pPr>
            <a:r>
              <a:rPr lang="en-US" sz="2500" dirty="0">
                <a:solidFill>
                  <a:schemeClr val="tx2"/>
                </a:solidFill>
              </a:rPr>
              <a:t>1-800-228-3734 ext. 3556</a:t>
            </a:r>
          </a:p>
          <a:p>
            <a:pPr marL="0" indent="0">
              <a:buNone/>
            </a:pPr>
            <a:r>
              <a:rPr lang="en-US" sz="2500" dirty="0">
                <a:solidFill>
                  <a:schemeClr val="tx2"/>
                </a:solidFill>
              </a:rPr>
              <a:t>TTY: 207-626-2717</a:t>
            </a:r>
          </a:p>
          <a:p>
            <a:pPr marL="0" indent="0">
              <a:buNone/>
            </a:pPr>
            <a:r>
              <a:rPr lang="en-US" sz="2500" b="1" dirty="0">
                <a:solidFill>
                  <a:schemeClr val="tx2"/>
                </a:solidFill>
              </a:rPr>
              <a:t>mdyer@famemaine.com</a:t>
            </a:r>
          </a:p>
          <a:p>
            <a:pPr marL="0" indent="0">
              <a:buNone/>
            </a:pPr>
            <a:endParaRPr lang="en-US" sz="2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8" name="Picture 7" descr="A group of children raising their hands&#10;&#10;Description automatically generated">
            <a:extLst>
              <a:ext uri="{FF2B5EF4-FFF2-40B4-BE49-F238E27FC236}">
                <a16:creationId xmlns:a16="http://schemas.microsoft.com/office/drawing/2014/main" id="{3E5C17CF-CA2D-B8AC-364F-5B6F30BD31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5" b="16981"/>
          <a:stretch/>
        </p:blipFill>
        <p:spPr>
          <a:xfrm>
            <a:off x="5791200" y="1981200"/>
            <a:ext cx="55245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1044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1613A-3DC4-F086-91F6-3836328BE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672B4F-A6B1-E722-435F-9868BF0A2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2057401"/>
            <a:ext cx="8115300" cy="2743199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  <a:p>
            <a:pPr marL="109532" indent="0" algn="ctr">
              <a:buNone/>
            </a:pPr>
            <a:r>
              <a:rPr lang="en-US" sz="7200" b="1" dirty="0">
                <a:solidFill>
                  <a:srgbClr val="5F8631"/>
                </a:solidFill>
              </a:rPr>
              <a:t>To support Maine people in achieving their business and educational goals, FAME provides a variety of financial wellness programs and resources for K-12 students, employers, and more.</a:t>
            </a:r>
          </a:p>
          <a:p>
            <a:pPr marL="0" indent="0">
              <a:buNone/>
            </a:pPr>
            <a:endParaRPr lang="en-US" sz="7500" b="1" dirty="0">
              <a:solidFill>
                <a:srgbClr val="1A5C7B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590700-BBC9-B2E8-F281-715FEC7ED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0" y="1085850"/>
            <a:ext cx="4876800" cy="4572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About FAME</a:t>
            </a:r>
          </a:p>
        </p:txBody>
      </p:sp>
    </p:spTree>
    <p:extLst>
      <p:ext uri="{BB962C8B-B14F-4D97-AF65-F5344CB8AC3E}">
        <p14:creationId xmlns:p14="http://schemas.microsoft.com/office/powerpoint/2010/main" val="954372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A381B6E-8143-66D9-DB9F-B96C558354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964" t="31784" r="65179" b="34202"/>
          <a:stretch/>
        </p:blipFill>
        <p:spPr>
          <a:xfrm>
            <a:off x="7458075" y="1738993"/>
            <a:ext cx="3581400" cy="3837214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EAEA46C-2DDA-B5B3-C6A1-4692859CB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0" y="304800"/>
            <a:ext cx="4686300" cy="960120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Special Announcement for Financial Literacy Month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2548575-1FBD-2EF7-C617-EC78E45A5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5181600" cy="3200400"/>
          </a:xfrm>
        </p:spPr>
        <p:txBody>
          <a:bodyPr>
            <a:normAutofit/>
          </a:bodyPr>
          <a:lstStyle/>
          <a:p>
            <a:pPr marL="0" indent="0">
              <a:buClr>
                <a:srgbClr val="0070A3"/>
              </a:buClr>
              <a:buNone/>
            </a:pPr>
            <a:r>
              <a:rPr lang="en-US" sz="2900" b="1" dirty="0"/>
              <a:t>Design Your Dream Money Contest</a:t>
            </a:r>
          </a:p>
          <a:p>
            <a:pPr lvl="1">
              <a:buClr>
                <a:srgbClr val="0070A3"/>
              </a:buClr>
              <a:buFont typeface="Wingdings" panose="05000000000000000000" pitchFamily="2" charset="2"/>
              <a:buChar char="§"/>
            </a:pPr>
            <a:r>
              <a:rPr lang="en-US" sz="2900" dirty="0"/>
              <a:t> April 1</a:t>
            </a:r>
            <a:r>
              <a:rPr lang="en-US" sz="2900" baseline="30000" dirty="0"/>
              <a:t>st</a:t>
            </a:r>
            <a:r>
              <a:rPr lang="en-US" sz="2900" dirty="0"/>
              <a:t>-30</a:t>
            </a:r>
            <a:r>
              <a:rPr lang="en-US" sz="2900" baseline="30000" dirty="0"/>
              <a:t>th</a:t>
            </a:r>
            <a:endParaRPr lang="en-US" sz="2900" dirty="0"/>
          </a:p>
          <a:p>
            <a:pPr lvl="1">
              <a:buClr>
                <a:srgbClr val="0070A3"/>
              </a:buClr>
              <a:buFont typeface="Wingdings" panose="05000000000000000000" pitchFamily="2" charset="2"/>
              <a:buChar char="§"/>
            </a:pPr>
            <a:r>
              <a:rPr lang="en-US" sz="2900" dirty="0"/>
              <a:t> Grades 1-6</a:t>
            </a:r>
          </a:p>
          <a:p>
            <a:pPr lvl="1">
              <a:buClr>
                <a:srgbClr val="0070A3"/>
              </a:buClr>
              <a:buFont typeface="Wingdings" panose="05000000000000000000" pitchFamily="2" charset="2"/>
              <a:buChar char="§"/>
            </a:pPr>
            <a:r>
              <a:rPr lang="en-US" sz="2900" dirty="0"/>
              <a:t> One winner in each grade</a:t>
            </a:r>
          </a:p>
          <a:p>
            <a:pPr lvl="1">
              <a:buClr>
                <a:srgbClr val="0070A3"/>
              </a:buClr>
              <a:buFont typeface="Wingdings" panose="05000000000000000000" pitchFamily="2" charset="2"/>
              <a:buChar char="§"/>
            </a:pPr>
            <a:r>
              <a:rPr lang="en-US" sz="2900" dirty="0"/>
              <a:t> Prize for all</a:t>
            </a:r>
          </a:p>
          <a:p>
            <a:pPr marL="0" indent="0">
              <a:buClr>
                <a:srgbClr val="0070A3"/>
              </a:buClr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773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24550" y="609600"/>
            <a:ext cx="5998319" cy="733082"/>
          </a:xfrm>
        </p:spPr>
        <p:txBody>
          <a:bodyPr/>
          <a:lstStyle/>
          <a:p>
            <a:r>
              <a:rPr lang="en-US" dirty="0">
                <a:solidFill>
                  <a:srgbClr val="0070A3"/>
                </a:solidFill>
              </a:rPr>
              <a:t>Agenda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2286000"/>
            <a:ext cx="4933950" cy="3355975"/>
          </a:xfrm>
        </p:spPr>
        <p:txBody>
          <a:bodyPr>
            <a:normAutofit lnSpcReduction="10000"/>
          </a:bodyPr>
          <a:lstStyle/>
          <a:p>
            <a:pPr marL="342900" indent="-342900">
              <a:buClr>
                <a:srgbClr val="0070A3"/>
              </a:buClr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tx2"/>
                </a:solidFill>
              </a:rPr>
              <a:t>Program Overview</a:t>
            </a:r>
          </a:p>
          <a:p>
            <a:pPr marL="342900" indent="-342900">
              <a:buClr>
                <a:srgbClr val="0070A3"/>
              </a:buClr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tx2"/>
                </a:solidFill>
              </a:rPr>
              <a:t>Learning Objectives and Standards</a:t>
            </a:r>
          </a:p>
          <a:p>
            <a:pPr marL="342900" indent="-342900">
              <a:buClr>
                <a:srgbClr val="0070A3"/>
              </a:buClr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tx2"/>
                </a:solidFill>
              </a:rPr>
              <a:t>Classroom Game Kit</a:t>
            </a:r>
          </a:p>
          <a:p>
            <a:pPr marL="342900" indent="-342900">
              <a:buClr>
                <a:srgbClr val="0070A3"/>
              </a:buClr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tx2"/>
                </a:solidFill>
              </a:rPr>
              <a:t>Digital Version</a:t>
            </a:r>
          </a:p>
          <a:p>
            <a:pPr marL="342900" indent="-342900">
              <a:buClr>
                <a:srgbClr val="0070A3"/>
              </a:buClr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tx2"/>
                </a:solidFill>
              </a:rPr>
              <a:t>Educator Guide</a:t>
            </a:r>
          </a:p>
          <a:p>
            <a:pPr marL="342900" indent="-342900">
              <a:buClr>
                <a:srgbClr val="0070A3"/>
              </a:buClr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tx2"/>
                </a:solidFill>
              </a:rPr>
              <a:t>Recent Enhancements</a:t>
            </a: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1C7353-1E56-6282-BA37-52B28ABC53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 t="31111" r="24375" b="36666"/>
          <a:stretch/>
        </p:blipFill>
        <p:spPr>
          <a:xfrm>
            <a:off x="5924550" y="1905000"/>
            <a:ext cx="5606503" cy="396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12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A3"/>
                </a:solidFill>
              </a:rPr>
              <a:t>About FAME</a:t>
            </a:r>
            <a:endParaRPr lang="en-US" baseline="30000" dirty="0">
              <a:solidFill>
                <a:srgbClr val="0070A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5000" y="2362200"/>
            <a:ext cx="8748105" cy="2773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tx2"/>
                </a:solidFill>
              </a:rPr>
              <a:t>The Finance Authority of Maine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b="1" dirty="0">
                <a:solidFill>
                  <a:schemeClr val="tx2"/>
                </a:solidFill>
              </a:rPr>
              <a:t>(FAME) </a:t>
            </a:r>
            <a:r>
              <a:rPr lang="en-US" sz="3600" dirty="0">
                <a:solidFill>
                  <a:schemeClr val="tx2"/>
                </a:solidFill>
              </a:rPr>
              <a:t>is a quasi-independent state agency that works to provide financial solutions to help Maine people achieve their business and higher educational goals.</a:t>
            </a:r>
          </a:p>
          <a:p>
            <a:pPr marL="0" indent="0">
              <a:buNone/>
            </a:pPr>
            <a:endParaRPr lang="en-US" sz="5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199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F5034-34E7-3858-A9EF-5A2C1248F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CFAD7-F944-6007-E0C7-25938AAEE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0"/>
            <a:ext cx="10287000" cy="4351338"/>
          </a:xfrm>
        </p:spPr>
        <p:txBody>
          <a:bodyPr/>
          <a:lstStyle/>
          <a:p>
            <a:pPr marL="228600" indent="-228600">
              <a:buClr>
                <a:srgbClr val="0070A3"/>
              </a:buClr>
              <a:buFont typeface="Wingdings" panose="05000000000000000000" pitchFamily="2" charset="2"/>
              <a:buChar char="§"/>
            </a:pPr>
            <a:r>
              <a:rPr lang="en-US" sz="2400" b="1" i="0" dirty="0">
                <a:solidFill>
                  <a:schemeClr val="tx2"/>
                </a:solidFill>
                <a:effectLst/>
              </a:rPr>
              <a:t>Claim Your Future® </a:t>
            </a:r>
            <a:r>
              <a:rPr lang="en-US" sz="2400" i="0" dirty="0">
                <a:solidFill>
                  <a:schemeClr val="tx2"/>
                </a:solidFill>
                <a:effectLst/>
              </a:rPr>
              <a:t>was created to help students explore career pathways, financial decision making, and the future return on investment of post-secondary education and training. </a:t>
            </a:r>
          </a:p>
          <a:p>
            <a:pPr marL="228600" indent="-228600">
              <a:buClr>
                <a:srgbClr val="0070A3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</a:rPr>
              <a:t>Can be used with middle and high school students, and beyond.</a:t>
            </a:r>
          </a:p>
          <a:p>
            <a:pPr marL="228600" indent="-228600">
              <a:buClr>
                <a:srgbClr val="0070A3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</a:rPr>
              <a:t>Used in every U.S. state and in over 90 countries (over 1 million users).</a:t>
            </a:r>
          </a:p>
          <a:p>
            <a:pPr marL="228600" indent="-228600">
              <a:buClr>
                <a:srgbClr val="0070A3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</a:rPr>
              <a:t>100% free to Maine schools and educational non-profits.</a:t>
            </a:r>
          </a:p>
          <a:p>
            <a:pPr marL="0" indent="0">
              <a:buClr>
                <a:srgbClr val="0070A3"/>
              </a:buClr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buClr>
                <a:srgbClr val="0070A3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DC8987-E7B5-22D3-0D03-7B763F7DDB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125" t="57084" r="20000" b="29999"/>
          <a:stretch/>
        </p:blipFill>
        <p:spPr>
          <a:xfrm>
            <a:off x="2362200" y="4770438"/>
            <a:ext cx="773471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9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F5034-34E7-3858-A9EF-5A2C1248F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CFAD7-F944-6007-E0C7-25938AAEE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05600" cy="4351338"/>
          </a:xfrm>
        </p:spPr>
        <p:txBody>
          <a:bodyPr>
            <a:normAutofit fontScale="47500" lnSpcReduction="20000"/>
          </a:bodyPr>
          <a:lstStyle/>
          <a:p>
            <a:pPr marL="0" indent="0" fontAlgn="base">
              <a:lnSpc>
                <a:spcPct val="110000"/>
              </a:lnSpc>
              <a:buNone/>
            </a:pPr>
            <a:r>
              <a:rPr lang="en-US" sz="4400" b="1" spc="-2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According to a recent study of 30,000 users conducted by Dr. Carly Urban:</a:t>
            </a:r>
          </a:p>
          <a:p>
            <a:pPr marL="285750" indent="-285750" fontAlgn="base">
              <a:lnSpc>
                <a:spcPct val="110000"/>
              </a:lnSpc>
              <a:buClr>
                <a:srgbClr val="0070A3"/>
              </a:buClr>
              <a:buFont typeface="Wingdings" panose="05000000000000000000" pitchFamily="2" charset="2"/>
              <a:buChar char="§"/>
            </a:pPr>
            <a:r>
              <a:rPr lang="en-US" sz="4400" spc="-2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Students who play Claim Your Future online showed significant improvements in financial knowledge.</a:t>
            </a:r>
          </a:p>
          <a:p>
            <a:pPr marL="285750" indent="-285750" fontAlgn="base">
              <a:lnSpc>
                <a:spcPct val="110000"/>
              </a:lnSpc>
              <a:buClr>
                <a:srgbClr val="0070A3"/>
              </a:buClr>
              <a:buFont typeface="Wingdings" panose="05000000000000000000" pitchFamily="2" charset="2"/>
              <a:buChar char="§"/>
            </a:pPr>
            <a:r>
              <a:rPr lang="en-US" sz="4400" spc="-2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4400" spc="-2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ore likely to indicate that planning for the future and budgeting are important.</a:t>
            </a:r>
          </a:p>
          <a:p>
            <a:pPr marL="285750" indent="-285750" fontAlgn="base">
              <a:lnSpc>
                <a:spcPct val="110000"/>
              </a:lnSpc>
              <a:buClr>
                <a:srgbClr val="0070A3"/>
              </a:buClr>
              <a:buFont typeface="Wingdings" panose="05000000000000000000" pitchFamily="2" charset="2"/>
              <a:buChar char="§"/>
            </a:pPr>
            <a:r>
              <a:rPr lang="en-US" sz="4400" spc="-2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Less likely to say they are unsure about their postsecondary training plans. </a:t>
            </a:r>
          </a:p>
          <a:p>
            <a:pPr marL="285750" marR="0" indent="-285750" fontAlgn="base">
              <a:lnSpc>
                <a:spcPct val="110000"/>
              </a:lnSpc>
              <a:spcAft>
                <a:spcPts val="0"/>
              </a:spcAft>
              <a:buClr>
                <a:srgbClr val="0070A3"/>
              </a:buClr>
              <a:buFont typeface="Wingdings" panose="05000000000000000000" pitchFamily="2" charset="2"/>
              <a:buChar char="§"/>
            </a:pPr>
            <a:r>
              <a:rPr lang="en-US" sz="4400" spc="-2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Report having plans to attend some type of training and are more likely to say they will go to a four-year school after high school.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buClr>
                <a:srgbClr val="0070A3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 descr="A group of children sitting in a circle&#10;&#10;Description automatically generated">
            <a:extLst>
              <a:ext uri="{FF2B5EF4-FFF2-40B4-BE49-F238E27FC236}">
                <a16:creationId xmlns:a16="http://schemas.microsoft.com/office/drawing/2014/main" id="{7BC52C98-984E-BEAB-7FC9-5BA4DB7CB6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362200"/>
            <a:ext cx="40005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1995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981200"/>
            <a:ext cx="6172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Through Claim Your Future, students will:</a:t>
            </a:r>
          </a:p>
          <a:p>
            <a:pPr marL="228600" indent="-228600">
              <a:buClr>
                <a:srgbClr val="0070A3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Consider the return on investment of future career, education and financial decisions.</a:t>
            </a:r>
          </a:p>
          <a:p>
            <a:pPr marL="228600" indent="-228600">
              <a:buClr>
                <a:srgbClr val="0070A3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Have conversations about goals and aspirations.</a:t>
            </a:r>
          </a:p>
          <a:p>
            <a:pPr marL="228600" indent="-228600">
              <a:buClr>
                <a:srgbClr val="0070A3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Describe postsecondary options and identify basic vocabulary associated with college exploration.</a:t>
            </a:r>
          </a:p>
          <a:p>
            <a:pPr marL="228600" indent="-228600">
              <a:buClr>
                <a:srgbClr val="0070A3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Create a balanced budget.</a:t>
            </a:r>
          </a:p>
          <a:p>
            <a:pPr marL="228600" indent="-228600">
              <a:buClr>
                <a:srgbClr val="0070A3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Describe benefits of saving.</a:t>
            </a: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Learning Standards:</a:t>
            </a:r>
          </a:p>
          <a:p>
            <a:r>
              <a:rPr lang="en-US" dirty="0">
                <a:solidFill>
                  <a:schemeClr val="tx2"/>
                </a:solidFill>
              </a:rPr>
              <a:t>Jump$tart National Standards in K-12 Personal Finance Education.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A3"/>
                </a:solidFill>
              </a:rPr>
              <a:t>Learning Objectives &amp; Standards</a:t>
            </a:r>
          </a:p>
        </p:txBody>
      </p:sp>
      <p:pic>
        <p:nvPicPr>
          <p:cNvPr id="8" name="Picture 7" descr="A person and person sitting at a table with cd's&#10;&#10;Description automatically generated">
            <a:extLst>
              <a:ext uri="{FF2B5EF4-FFF2-40B4-BE49-F238E27FC236}">
                <a16:creationId xmlns:a16="http://schemas.microsoft.com/office/drawing/2014/main" id="{3EF692E0-C0EB-F0C9-2C1E-DD5756650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115167"/>
            <a:ext cx="41148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9012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3600" y="685800"/>
            <a:ext cx="5998319" cy="6568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A3"/>
                </a:solidFill>
              </a:rPr>
              <a:t>Classroom Game Kit</a:t>
            </a:r>
            <a:endParaRPr lang="en-US" baseline="30000" dirty="0">
              <a:solidFill>
                <a:srgbClr val="0070A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2133600"/>
            <a:ext cx="74676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b="1" dirty="0">
                <a:solidFill>
                  <a:schemeClr val="tx2"/>
                </a:solidFill>
              </a:rPr>
              <a:t>Each game kit includes:</a:t>
            </a:r>
          </a:p>
          <a:p>
            <a:pPr marL="571500" lvl="1" indent="-228600">
              <a:buClr>
                <a:srgbClr val="0070A3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</a:rPr>
              <a:t>50 unique wheels representing various careers</a:t>
            </a:r>
          </a:p>
          <a:p>
            <a:pPr marL="0" indent="0">
              <a:buNone/>
            </a:pPr>
            <a:r>
              <a:rPr lang="en-US" sz="2300" b="1" dirty="0">
                <a:solidFill>
                  <a:schemeClr val="tx2"/>
                </a:solidFill>
              </a:rPr>
              <a:t>Available for download:</a:t>
            </a:r>
          </a:p>
          <a:p>
            <a:pPr marL="571500" lvl="1" indent="-228600">
              <a:buClr>
                <a:srgbClr val="0070A3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</a:rPr>
              <a:t>Educator Guide </a:t>
            </a:r>
          </a:p>
          <a:p>
            <a:pPr marL="571500" lvl="1" indent="-228600">
              <a:buClr>
                <a:srgbClr val="0070A3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</a:rPr>
              <a:t>Budget worksheets and certificate of completion</a:t>
            </a:r>
          </a:p>
          <a:p>
            <a:pPr marL="0" indent="0">
              <a:buNone/>
            </a:pPr>
            <a:r>
              <a:rPr lang="en-US" sz="2300" b="1" dirty="0">
                <a:solidFill>
                  <a:schemeClr val="tx2"/>
                </a:solidFill>
              </a:rPr>
              <a:t>Additional resources:</a:t>
            </a:r>
          </a:p>
          <a:p>
            <a:pPr marL="571500" lvl="1" indent="-228600">
              <a:buClr>
                <a:srgbClr val="0070A3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</a:rPr>
              <a:t>Explainer videos and training webinars</a:t>
            </a:r>
          </a:p>
          <a:p>
            <a:pPr marL="571500" lvl="1" indent="-228600">
              <a:buClr>
                <a:srgbClr val="0070A3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</a:rPr>
              <a:t>Train the trainer sessions</a:t>
            </a:r>
          </a:p>
          <a:p>
            <a:pPr marL="571500" lvl="1" indent="-228600">
              <a:buClr>
                <a:srgbClr val="0070A3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</a:rPr>
              <a:t>Online game assignment</a:t>
            </a:r>
          </a:p>
          <a:p>
            <a:pPr lvl="1"/>
            <a:endParaRPr lang="en-US" dirty="0"/>
          </a:p>
        </p:txBody>
      </p:sp>
      <p:pic>
        <p:nvPicPr>
          <p:cNvPr id="6" name="Picture 5" descr="A close-up of a variety of color wheel&#10;&#10;AI-generated content may be incorrect.">
            <a:extLst>
              <a:ext uri="{FF2B5EF4-FFF2-40B4-BE49-F238E27FC236}">
                <a16:creationId xmlns:a16="http://schemas.microsoft.com/office/drawing/2014/main" id="{A67EA4CA-9170-0B3F-0B97-F9A3FDE57F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2" t="11111" r="12033" b="6667"/>
          <a:stretch/>
        </p:blipFill>
        <p:spPr>
          <a:xfrm>
            <a:off x="7010400" y="1981200"/>
            <a:ext cx="4648200" cy="330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29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laim You rFuture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006B6E"/>
      </a:accent1>
      <a:accent2>
        <a:srgbClr val="E7A614"/>
      </a:accent2>
      <a:accent3>
        <a:srgbClr val="78A22F"/>
      </a:accent3>
      <a:accent4>
        <a:srgbClr val="E87D1E"/>
      </a:accent4>
      <a:accent5>
        <a:srgbClr val="5D7E95"/>
      </a:accent5>
      <a:accent6>
        <a:srgbClr val="B21F44"/>
      </a:accent6>
      <a:hlink>
        <a:srgbClr val="C3D5D3"/>
      </a:hlink>
      <a:folHlink>
        <a:srgbClr val="0194D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6B22EBA-8AA6-4A81-B2C6-2FAB879EE162}" vid="{5B453E9E-A875-4683-BA2B-D41E576369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1293</TotalTime>
  <Words>570</Words>
  <Application>Microsoft Office PowerPoint</Application>
  <PresentationFormat>Widescreen</PresentationFormat>
  <Paragraphs>94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Arial</vt:lpstr>
      <vt:lpstr>Calibri</vt:lpstr>
      <vt:lpstr>Overpass</vt:lpstr>
      <vt:lpstr>Wingdings</vt:lpstr>
      <vt:lpstr>Office Theme</vt:lpstr>
      <vt:lpstr>    Unique Ways to Build Financial Wellness with FAME’s Claim Your Future Program  April 9, 2025   Mary Dyer &amp; Steve Kautz Finance Authority of Maine </vt:lpstr>
      <vt:lpstr>About FAME</vt:lpstr>
      <vt:lpstr>Special Announcement for Financial Literacy Month</vt:lpstr>
      <vt:lpstr>Agenda</vt:lpstr>
      <vt:lpstr>About FAME</vt:lpstr>
      <vt:lpstr>Program Overview</vt:lpstr>
      <vt:lpstr>Program Impact</vt:lpstr>
      <vt:lpstr>Learning Objectives &amp; Standards</vt:lpstr>
      <vt:lpstr>Classroom Game Kit</vt:lpstr>
      <vt:lpstr>ClaimYourFuture.org</vt:lpstr>
      <vt:lpstr>Educator Guide</vt:lpstr>
      <vt:lpstr>Updates and Enhancements</vt:lpstr>
      <vt:lpstr>Creative Approaches to Implementation </vt:lpstr>
      <vt:lpstr>ClaimYourFuture.org</vt:lpstr>
      <vt:lpstr>Questions?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Jana McQuilkin</dc:creator>
  <cp:lastModifiedBy>Mary Dyer</cp:lastModifiedBy>
  <cp:revision>112</cp:revision>
  <cp:lastPrinted>2020-09-17T13:27:16Z</cp:lastPrinted>
  <dcterms:created xsi:type="dcterms:W3CDTF">2014-09-15T13:08:42Z</dcterms:created>
  <dcterms:modified xsi:type="dcterms:W3CDTF">2025-04-09T16:44:58Z</dcterms:modified>
</cp:coreProperties>
</file>