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33" r:id="rId5"/>
  </p:sldMasterIdLst>
  <p:notesMasterIdLst>
    <p:notesMasterId r:id="rId28"/>
  </p:notesMasterIdLst>
  <p:handoutMasterIdLst>
    <p:handoutMasterId r:id="rId29"/>
  </p:handoutMasterIdLst>
  <p:sldIdLst>
    <p:sldId id="342" r:id="rId6"/>
    <p:sldId id="298" r:id="rId7"/>
    <p:sldId id="312" r:id="rId8"/>
    <p:sldId id="395" r:id="rId9"/>
    <p:sldId id="397" r:id="rId10"/>
    <p:sldId id="265" r:id="rId11"/>
    <p:sldId id="313" r:id="rId12"/>
    <p:sldId id="314" r:id="rId13"/>
    <p:sldId id="315" r:id="rId14"/>
    <p:sldId id="316" r:id="rId15"/>
    <p:sldId id="396" r:id="rId16"/>
    <p:sldId id="317" r:id="rId17"/>
    <p:sldId id="393" r:id="rId18"/>
    <p:sldId id="388" r:id="rId19"/>
    <p:sldId id="331" r:id="rId20"/>
    <p:sldId id="333" r:id="rId21"/>
    <p:sldId id="387" r:id="rId22"/>
    <p:sldId id="325" r:id="rId23"/>
    <p:sldId id="385" r:id="rId24"/>
    <p:sldId id="394" r:id="rId25"/>
    <p:sldId id="340" r:id="rId26"/>
    <p:sldId id="33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FAB6A-D992-F5C9-CC1C-3A42186DD124}" name="Mila Tappan" initials="MT" userId="S::mtappan@famemaine.com::240e381f-72fa-404d-9dfd-8c7ee6a639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a McQuilkin" initials="JM" lastIdx="1" clrIdx="0">
    <p:extLst>
      <p:ext uri="{19B8F6BF-5375-455C-9EA6-DF929625EA0E}">
        <p15:presenceInfo xmlns:p15="http://schemas.microsoft.com/office/powerpoint/2012/main" userId="S-1-5-21-183723660-418669479-1544898942-22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F8631"/>
    <a:srgbClr val="FFD966"/>
    <a:srgbClr val="266041"/>
    <a:srgbClr val="208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959E4-840D-4472-B7BF-A27548333070}" v="2" dt="2025-02-07T13:45:49.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8" autoAdjust="0"/>
    <p:restoredTop sz="96327" autoAdjust="0"/>
  </p:normalViewPr>
  <p:slideViewPr>
    <p:cSldViewPr>
      <p:cViewPr varScale="1">
        <p:scale>
          <a:sx n="103" d="100"/>
          <a:sy n="103" d="100"/>
        </p:scale>
        <p:origin x="1242" y="108"/>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notesViewPr>
    <p:cSldViewPr>
      <p:cViewPr varScale="1">
        <p:scale>
          <a:sx n="114" d="100"/>
          <a:sy n="114" d="100"/>
        </p:scale>
        <p:origin x="341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C5F72-013B-49A0-82E7-620EC048D845}"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DDB4BF26-F68E-4264-BEAE-A86184A6C23B}">
      <dgm:prSet phldrT="[Text]"/>
      <dgm:spPr/>
      <dgm:t>
        <a:bodyPr/>
        <a:lstStyle/>
        <a:p>
          <a:r>
            <a:rPr lang="en-US" dirty="0"/>
            <a:t>Create an Account  (FSA ID)</a:t>
          </a:r>
        </a:p>
      </dgm:t>
    </dgm:pt>
    <dgm:pt modelId="{41B141BA-989F-4119-9CF8-8975FABEF657}" type="parTrans" cxnId="{FF5D1F0F-8CD4-4A37-8F05-3B76198CA6E4}">
      <dgm:prSet/>
      <dgm:spPr/>
      <dgm:t>
        <a:bodyPr/>
        <a:lstStyle/>
        <a:p>
          <a:endParaRPr lang="en-US"/>
        </a:p>
      </dgm:t>
    </dgm:pt>
    <dgm:pt modelId="{46A6346D-7F3E-4ED0-9630-B1EB3A7AB774}" type="sibTrans" cxnId="{FF5D1F0F-8CD4-4A37-8F05-3B76198CA6E4}">
      <dgm:prSet/>
      <dgm:spPr/>
      <dgm:t>
        <a:bodyPr/>
        <a:lstStyle/>
        <a:p>
          <a:endParaRPr lang="en-US" dirty="0"/>
        </a:p>
      </dgm:t>
    </dgm:pt>
    <dgm:pt modelId="{1F0113A2-FBC8-491B-BDE2-DEECC508DFBD}">
      <dgm:prSet phldrT="[Text]" custT="1"/>
      <dgm:spPr/>
      <dgm:t>
        <a:bodyPr/>
        <a:lstStyle/>
        <a:p>
          <a:r>
            <a:rPr lang="en-US" sz="2800" dirty="0"/>
            <a:t>•Complete the FAFSA</a:t>
          </a:r>
          <a:endParaRPr lang="en-US" sz="1400" dirty="0"/>
        </a:p>
        <a:p>
          <a:r>
            <a:rPr lang="en-US" sz="2800" dirty="0"/>
            <a:t>•Apply to Colleges</a:t>
          </a:r>
        </a:p>
      </dgm:t>
    </dgm:pt>
    <dgm:pt modelId="{A526CE33-B706-4260-B014-2A327A166DFA}" type="parTrans" cxnId="{30A53C3F-90A8-436C-BAB1-337555FE59A9}">
      <dgm:prSet/>
      <dgm:spPr/>
      <dgm:t>
        <a:bodyPr/>
        <a:lstStyle/>
        <a:p>
          <a:endParaRPr lang="en-US"/>
        </a:p>
      </dgm:t>
    </dgm:pt>
    <dgm:pt modelId="{40AF6B2D-4194-4C25-95AF-8D72913F78AF}" type="sibTrans" cxnId="{30A53C3F-90A8-436C-BAB1-337555FE59A9}">
      <dgm:prSet/>
      <dgm:spPr/>
      <dgm:t>
        <a:bodyPr/>
        <a:lstStyle/>
        <a:p>
          <a:endParaRPr lang="en-US" dirty="0"/>
        </a:p>
      </dgm:t>
    </dgm:pt>
    <dgm:pt modelId="{302163CE-0335-4B85-955D-1D6DBFE13261}">
      <dgm:prSet/>
      <dgm:spPr/>
      <dgm:t>
        <a:bodyPr/>
        <a:lstStyle/>
        <a:p>
          <a:r>
            <a:rPr lang="en-US" b="1" dirty="0"/>
            <a:t>FAFSA sent to Colleges </a:t>
          </a:r>
        </a:p>
      </dgm:t>
    </dgm:pt>
    <dgm:pt modelId="{F2F8D905-8580-42CC-BCCA-69C5573F4253}" type="parTrans" cxnId="{AF94013A-4C66-490A-96F3-C66B07B32CC8}">
      <dgm:prSet/>
      <dgm:spPr/>
      <dgm:t>
        <a:bodyPr/>
        <a:lstStyle/>
        <a:p>
          <a:endParaRPr lang="en-US"/>
        </a:p>
      </dgm:t>
    </dgm:pt>
    <dgm:pt modelId="{E414FADE-E32E-4607-8EA6-7B996DC73DD2}" type="sibTrans" cxnId="{AF94013A-4C66-490A-96F3-C66B07B32CC8}">
      <dgm:prSet/>
      <dgm:spPr/>
      <dgm:t>
        <a:bodyPr/>
        <a:lstStyle/>
        <a:p>
          <a:endParaRPr lang="en-US" dirty="0"/>
        </a:p>
      </dgm:t>
    </dgm:pt>
    <dgm:pt modelId="{715DEBD8-FAAC-48EA-B57F-EEE2CB489A9C}">
      <dgm:prSet/>
      <dgm:spPr/>
      <dgm:t>
        <a:bodyPr/>
        <a:lstStyle/>
        <a:p>
          <a:r>
            <a:rPr lang="en-US" b="1" dirty="0"/>
            <a:t>ONCE ACCEPTED </a:t>
          </a:r>
          <a:r>
            <a:rPr lang="en-US" dirty="0"/>
            <a:t>School sends financial aid offer to the student</a:t>
          </a:r>
          <a:endParaRPr lang="en-US" b="1" dirty="0"/>
        </a:p>
      </dgm:t>
    </dgm:pt>
    <dgm:pt modelId="{F7BEDC83-085F-48CB-BCB9-09ECA568EE31}" type="parTrans" cxnId="{D8BA5764-DC80-4124-BEEE-10123E81439A}">
      <dgm:prSet/>
      <dgm:spPr/>
      <dgm:t>
        <a:bodyPr/>
        <a:lstStyle/>
        <a:p>
          <a:endParaRPr lang="en-US"/>
        </a:p>
      </dgm:t>
    </dgm:pt>
    <dgm:pt modelId="{CA8CA912-4408-44FA-A986-0E6EFAC8088E}" type="sibTrans" cxnId="{D8BA5764-DC80-4124-BEEE-10123E81439A}">
      <dgm:prSet/>
      <dgm:spPr/>
      <dgm:t>
        <a:bodyPr/>
        <a:lstStyle/>
        <a:p>
          <a:endParaRPr lang="en-US" dirty="0"/>
        </a:p>
      </dgm:t>
    </dgm:pt>
    <dgm:pt modelId="{4C9BAF4F-063C-45D6-882B-445225309730}" type="pres">
      <dgm:prSet presAssocID="{92AC5F72-013B-49A0-82E7-620EC048D845}" presName="Name0" presStyleCnt="0">
        <dgm:presLayoutVars>
          <dgm:dir/>
          <dgm:resizeHandles val="exact"/>
        </dgm:presLayoutVars>
      </dgm:prSet>
      <dgm:spPr/>
    </dgm:pt>
    <dgm:pt modelId="{971FF968-317B-4AA8-98D0-0528ADC75022}" type="pres">
      <dgm:prSet presAssocID="{DDB4BF26-F68E-4264-BEAE-A86184A6C23B}" presName="node" presStyleLbl="node1" presStyleIdx="0" presStyleCnt="4">
        <dgm:presLayoutVars>
          <dgm:bulletEnabled val="1"/>
        </dgm:presLayoutVars>
      </dgm:prSet>
      <dgm:spPr/>
    </dgm:pt>
    <dgm:pt modelId="{7084277C-6EFA-4794-B2CA-C3132AFB999C}" type="pres">
      <dgm:prSet presAssocID="{46A6346D-7F3E-4ED0-9630-B1EB3A7AB774}" presName="sibTrans" presStyleLbl="sibTrans1D1" presStyleIdx="0" presStyleCnt="3"/>
      <dgm:spPr/>
    </dgm:pt>
    <dgm:pt modelId="{BAFFE232-E51A-4FD4-AA52-797B2B19DED2}" type="pres">
      <dgm:prSet presAssocID="{46A6346D-7F3E-4ED0-9630-B1EB3A7AB774}" presName="connectorText" presStyleLbl="sibTrans1D1" presStyleIdx="0" presStyleCnt="3"/>
      <dgm:spPr/>
    </dgm:pt>
    <dgm:pt modelId="{DD33CB81-E695-49EF-A863-010DD3F3DF70}" type="pres">
      <dgm:prSet presAssocID="{1F0113A2-FBC8-491B-BDE2-DEECC508DFBD}" presName="node" presStyleLbl="node1" presStyleIdx="1" presStyleCnt="4">
        <dgm:presLayoutVars>
          <dgm:bulletEnabled val="1"/>
        </dgm:presLayoutVars>
      </dgm:prSet>
      <dgm:spPr/>
    </dgm:pt>
    <dgm:pt modelId="{CCFFEBF4-E695-4109-A689-6FE2FFE8B438}" type="pres">
      <dgm:prSet presAssocID="{40AF6B2D-4194-4C25-95AF-8D72913F78AF}" presName="sibTrans" presStyleLbl="sibTrans1D1" presStyleIdx="1" presStyleCnt="3"/>
      <dgm:spPr/>
    </dgm:pt>
    <dgm:pt modelId="{66B8097C-B9FA-4DDD-91DA-A87596FB1971}" type="pres">
      <dgm:prSet presAssocID="{40AF6B2D-4194-4C25-95AF-8D72913F78AF}" presName="connectorText" presStyleLbl="sibTrans1D1" presStyleIdx="1" presStyleCnt="3"/>
      <dgm:spPr/>
    </dgm:pt>
    <dgm:pt modelId="{DDEC3701-F15F-4831-A7B2-21221D2FCCB6}" type="pres">
      <dgm:prSet presAssocID="{302163CE-0335-4B85-955D-1D6DBFE13261}" presName="node" presStyleLbl="node1" presStyleIdx="2" presStyleCnt="4" custLinFactNeighborX="-592" custLinFactNeighborY="526">
        <dgm:presLayoutVars>
          <dgm:bulletEnabled val="1"/>
        </dgm:presLayoutVars>
      </dgm:prSet>
      <dgm:spPr/>
    </dgm:pt>
    <dgm:pt modelId="{327208BF-2C62-4EFA-AB8A-1E601DF44A37}" type="pres">
      <dgm:prSet presAssocID="{E414FADE-E32E-4607-8EA6-7B996DC73DD2}" presName="sibTrans" presStyleLbl="sibTrans1D1" presStyleIdx="2" presStyleCnt="3"/>
      <dgm:spPr/>
    </dgm:pt>
    <dgm:pt modelId="{53DF0A29-597E-4132-93B2-787E336AB280}" type="pres">
      <dgm:prSet presAssocID="{E414FADE-E32E-4607-8EA6-7B996DC73DD2}" presName="connectorText" presStyleLbl="sibTrans1D1" presStyleIdx="2" presStyleCnt="3"/>
      <dgm:spPr/>
    </dgm:pt>
    <dgm:pt modelId="{5CBA6F51-E796-459D-B085-ACF28EBDBDC2}" type="pres">
      <dgm:prSet presAssocID="{715DEBD8-FAAC-48EA-B57F-EEE2CB489A9C}" presName="node" presStyleLbl="node1" presStyleIdx="3" presStyleCnt="4">
        <dgm:presLayoutVars>
          <dgm:bulletEnabled val="1"/>
        </dgm:presLayoutVars>
      </dgm:prSet>
      <dgm:spPr/>
    </dgm:pt>
  </dgm:ptLst>
  <dgm:cxnLst>
    <dgm:cxn modelId="{AA19E905-E5E4-4851-9AF7-FB502E764BAA}" type="presOf" srcId="{40AF6B2D-4194-4C25-95AF-8D72913F78AF}" destId="{66B8097C-B9FA-4DDD-91DA-A87596FB1971}" srcOrd="1" destOrd="0" presId="urn:microsoft.com/office/officeart/2005/8/layout/bProcess3"/>
    <dgm:cxn modelId="{FF5D1F0F-8CD4-4A37-8F05-3B76198CA6E4}" srcId="{92AC5F72-013B-49A0-82E7-620EC048D845}" destId="{DDB4BF26-F68E-4264-BEAE-A86184A6C23B}" srcOrd="0" destOrd="0" parTransId="{41B141BA-989F-4119-9CF8-8975FABEF657}" sibTransId="{46A6346D-7F3E-4ED0-9630-B1EB3A7AB774}"/>
    <dgm:cxn modelId="{AF94013A-4C66-490A-96F3-C66B07B32CC8}" srcId="{92AC5F72-013B-49A0-82E7-620EC048D845}" destId="{302163CE-0335-4B85-955D-1D6DBFE13261}" srcOrd="2" destOrd="0" parTransId="{F2F8D905-8580-42CC-BCCA-69C5573F4253}" sibTransId="{E414FADE-E32E-4607-8EA6-7B996DC73DD2}"/>
    <dgm:cxn modelId="{BBFDBD3A-C8A9-4080-B07A-46B79041ECA8}" type="presOf" srcId="{40AF6B2D-4194-4C25-95AF-8D72913F78AF}" destId="{CCFFEBF4-E695-4109-A689-6FE2FFE8B438}" srcOrd="0" destOrd="0" presId="urn:microsoft.com/office/officeart/2005/8/layout/bProcess3"/>
    <dgm:cxn modelId="{30A53C3F-90A8-436C-BAB1-337555FE59A9}" srcId="{92AC5F72-013B-49A0-82E7-620EC048D845}" destId="{1F0113A2-FBC8-491B-BDE2-DEECC508DFBD}" srcOrd="1" destOrd="0" parTransId="{A526CE33-B706-4260-B014-2A327A166DFA}" sibTransId="{40AF6B2D-4194-4C25-95AF-8D72913F78AF}"/>
    <dgm:cxn modelId="{D8BA5764-DC80-4124-BEEE-10123E81439A}" srcId="{92AC5F72-013B-49A0-82E7-620EC048D845}" destId="{715DEBD8-FAAC-48EA-B57F-EEE2CB489A9C}" srcOrd="3" destOrd="0" parTransId="{F7BEDC83-085F-48CB-BCB9-09ECA568EE31}" sibTransId="{CA8CA912-4408-44FA-A986-0E6EFAC8088E}"/>
    <dgm:cxn modelId="{DCFEA465-AFAE-46F9-B3A1-A984DE960AFC}" type="presOf" srcId="{E414FADE-E32E-4607-8EA6-7B996DC73DD2}" destId="{53DF0A29-597E-4132-93B2-787E336AB280}" srcOrd="1" destOrd="0" presId="urn:microsoft.com/office/officeart/2005/8/layout/bProcess3"/>
    <dgm:cxn modelId="{5B232E73-0BF6-4068-BB2D-6B334A057418}" type="presOf" srcId="{1F0113A2-FBC8-491B-BDE2-DEECC508DFBD}" destId="{DD33CB81-E695-49EF-A863-010DD3F3DF70}" srcOrd="0" destOrd="0" presId="urn:microsoft.com/office/officeart/2005/8/layout/bProcess3"/>
    <dgm:cxn modelId="{F5670357-3AEA-4F68-BE0C-8FD5D6571EFC}" type="presOf" srcId="{DDB4BF26-F68E-4264-BEAE-A86184A6C23B}" destId="{971FF968-317B-4AA8-98D0-0528ADC75022}" srcOrd="0" destOrd="0" presId="urn:microsoft.com/office/officeart/2005/8/layout/bProcess3"/>
    <dgm:cxn modelId="{F6417B8F-1E99-4AEC-B403-F932FB3EE122}" type="presOf" srcId="{46A6346D-7F3E-4ED0-9630-B1EB3A7AB774}" destId="{BAFFE232-E51A-4FD4-AA52-797B2B19DED2}" srcOrd="1" destOrd="0" presId="urn:microsoft.com/office/officeart/2005/8/layout/bProcess3"/>
    <dgm:cxn modelId="{C24BF895-3EA6-4E1D-AD8D-4F2DE6DAF687}" type="presOf" srcId="{46A6346D-7F3E-4ED0-9630-B1EB3A7AB774}" destId="{7084277C-6EFA-4794-B2CA-C3132AFB999C}" srcOrd="0" destOrd="0" presId="urn:microsoft.com/office/officeart/2005/8/layout/bProcess3"/>
    <dgm:cxn modelId="{B368B6A2-4D87-41AC-9168-C3640014FAFC}" type="presOf" srcId="{302163CE-0335-4B85-955D-1D6DBFE13261}" destId="{DDEC3701-F15F-4831-A7B2-21221D2FCCB6}" srcOrd="0" destOrd="0" presId="urn:microsoft.com/office/officeart/2005/8/layout/bProcess3"/>
    <dgm:cxn modelId="{1B4074AE-9182-4455-8C38-78CCEAA98DA2}" type="presOf" srcId="{E414FADE-E32E-4607-8EA6-7B996DC73DD2}" destId="{327208BF-2C62-4EFA-AB8A-1E601DF44A37}" srcOrd="0" destOrd="0" presId="urn:microsoft.com/office/officeart/2005/8/layout/bProcess3"/>
    <dgm:cxn modelId="{817A76B9-6EF3-44E6-9A74-C4109C6A2E3D}" type="presOf" srcId="{92AC5F72-013B-49A0-82E7-620EC048D845}" destId="{4C9BAF4F-063C-45D6-882B-445225309730}" srcOrd="0" destOrd="0" presId="urn:microsoft.com/office/officeart/2005/8/layout/bProcess3"/>
    <dgm:cxn modelId="{EEAFB1D8-08BF-489E-87A9-9B81531B33CE}" type="presOf" srcId="{715DEBD8-FAAC-48EA-B57F-EEE2CB489A9C}" destId="{5CBA6F51-E796-459D-B085-ACF28EBDBDC2}" srcOrd="0" destOrd="0" presId="urn:microsoft.com/office/officeart/2005/8/layout/bProcess3"/>
    <dgm:cxn modelId="{F295E0A2-C57C-4CD7-BF00-08F3B41FB5B5}" type="presParOf" srcId="{4C9BAF4F-063C-45D6-882B-445225309730}" destId="{971FF968-317B-4AA8-98D0-0528ADC75022}" srcOrd="0" destOrd="0" presId="urn:microsoft.com/office/officeart/2005/8/layout/bProcess3"/>
    <dgm:cxn modelId="{2E293666-8D83-458E-A501-6578652D7101}" type="presParOf" srcId="{4C9BAF4F-063C-45D6-882B-445225309730}" destId="{7084277C-6EFA-4794-B2CA-C3132AFB999C}" srcOrd="1" destOrd="0" presId="urn:microsoft.com/office/officeart/2005/8/layout/bProcess3"/>
    <dgm:cxn modelId="{9E02AB31-A7A8-459D-8965-10CFC46019BE}" type="presParOf" srcId="{7084277C-6EFA-4794-B2CA-C3132AFB999C}" destId="{BAFFE232-E51A-4FD4-AA52-797B2B19DED2}" srcOrd="0" destOrd="0" presId="urn:microsoft.com/office/officeart/2005/8/layout/bProcess3"/>
    <dgm:cxn modelId="{E3291153-D8C3-4D7E-AC19-13AEC4C7AAAF}" type="presParOf" srcId="{4C9BAF4F-063C-45D6-882B-445225309730}" destId="{DD33CB81-E695-49EF-A863-010DD3F3DF70}" srcOrd="2" destOrd="0" presId="urn:microsoft.com/office/officeart/2005/8/layout/bProcess3"/>
    <dgm:cxn modelId="{EF6700C0-C1ED-4154-82D4-BED526B4BAAE}" type="presParOf" srcId="{4C9BAF4F-063C-45D6-882B-445225309730}" destId="{CCFFEBF4-E695-4109-A689-6FE2FFE8B438}" srcOrd="3" destOrd="0" presId="urn:microsoft.com/office/officeart/2005/8/layout/bProcess3"/>
    <dgm:cxn modelId="{8C643988-3E5B-435D-BFF1-E22A3514A46A}" type="presParOf" srcId="{CCFFEBF4-E695-4109-A689-6FE2FFE8B438}" destId="{66B8097C-B9FA-4DDD-91DA-A87596FB1971}" srcOrd="0" destOrd="0" presId="urn:microsoft.com/office/officeart/2005/8/layout/bProcess3"/>
    <dgm:cxn modelId="{7E775184-CF3F-4C46-B101-C7F32F14658F}" type="presParOf" srcId="{4C9BAF4F-063C-45D6-882B-445225309730}" destId="{DDEC3701-F15F-4831-A7B2-21221D2FCCB6}" srcOrd="4" destOrd="0" presId="urn:microsoft.com/office/officeart/2005/8/layout/bProcess3"/>
    <dgm:cxn modelId="{592B7511-B073-41C6-AF68-EA87696E8FD5}" type="presParOf" srcId="{4C9BAF4F-063C-45D6-882B-445225309730}" destId="{327208BF-2C62-4EFA-AB8A-1E601DF44A37}" srcOrd="5" destOrd="0" presId="urn:microsoft.com/office/officeart/2005/8/layout/bProcess3"/>
    <dgm:cxn modelId="{63BE7C46-688A-4C1B-B09F-29299E3C728A}" type="presParOf" srcId="{327208BF-2C62-4EFA-AB8A-1E601DF44A37}" destId="{53DF0A29-597E-4132-93B2-787E336AB280}" srcOrd="0" destOrd="0" presId="urn:microsoft.com/office/officeart/2005/8/layout/bProcess3"/>
    <dgm:cxn modelId="{92A0405C-B418-4CF2-82ED-569C1366F5FE}" type="presParOf" srcId="{4C9BAF4F-063C-45D6-882B-445225309730}" destId="{5CBA6F51-E796-459D-B085-ACF28EBDBDC2}"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C5F72-013B-49A0-82E7-620EC048D845}"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4A033D01-0620-4A5E-A638-3A9E7953E963}">
      <dgm:prSet custT="1"/>
      <dgm:spPr/>
      <dgm:t>
        <a:bodyPr/>
        <a:lstStyle/>
        <a:p>
          <a:r>
            <a:rPr lang="en-US" sz="2000" dirty="0"/>
            <a:t>Compare Financial Aid Offers</a:t>
          </a:r>
        </a:p>
        <a:p>
          <a:r>
            <a:rPr lang="en-US" sz="2000" dirty="0"/>
            <a:t>(Net Price)</a:t>
          </a:r>
        </a:p>
      </dgm:t>
    </dgm:pt>
    <dgm:pt modelId="{4222633F-218D-49CD-BA6F-9BA2BF632270}" type="parTrans" cxnId="{46045B2B-8881-44BB-84C1-A85F9648E1FD}">
      <dgm:prSet/>
      <dgm:spPr/>
      <dgm:t>
        <a:bodyPr/>
        <a:lstStyle/>
        <a:p>
          <a:endParaRPr lang="en-US" sz="2000"/>
        </a:p>
      </dgm:t>
    </dgm:pt>
    <dgm:pt modelId="{2EE73CA8-3D66-405A-8661-9196BB6BB9B1}" type="sibTrans" cxnId="{46045B2B-8881-44BB-84C1-A85F9648E1FD}">
      <dgm:prSet custT="1"/>
      <dgm:spPr/>
      <dgm:t>
        <a:bodyPr/>
        <a:lstStyle/>
        <a:p>
          <a:endParaRPr lang="en-US" sz="600" dirty="0"/>
        </a:p>
      </dgm:t>
    </dgm:pt>
    <dgm:pt modelId="{6F32F854-A948-412A-BE51-FA8AF55281A9}">
      <dgm:prSet custT="1"/>
      <dgm:spPr/>
      <dgm:t>
        <a:bodyPr/>
        <a:lstStyle/>
        <a:p>
          <a:r>
            <a:rPr lang="en-US" sz="2000" dirty="0"/>
            <a:t>Student accepts aid (if acceptance is required)</a:t>
          </a:r>
        </a:p>
      </dgm:t>
    </dgm:pt>
    <dgm:pt modelId="{CD592084-0369-476D-A1E8-8F8ED5677252}" type="parTrans" cxnId="{8A63A21A-D343-452A-BD6E-9DD6927AF41E}">
      <dgm:prSet/>
      <dgm:spPr/>
      <dgm:t>
        <a:bodyPr/>
        <a:lstStyle/>
        <a:p>
          <a:endParaRPr lang="en-US" sz="2000"/>
        </a:p>
      </dgm:t>
    </dgm:pt>
    <dgm:pt modelId="{639A847A-2768-4234-B875-C469F0C355E0}" type="sibTrans" cxnId="{8A63A21A-D343-452A-BD6E-9DD6927AF41E}">
      <dgm:prSet custT="1"/>
      <dgm:spPr/>
      <dgm:t>
        <a:bodyPr/>
        <a:lstStyle/>
        <a:p>
          <a:endParaRPr lang="en-US" sz="600" dirty="0"/>
        </a:p>
      </dgm:t>
    </dgm:pt>
    <dgm:pt modelId="{40DF16DB-0D7A-4402-A50C-7F5B5B52AF74}">
      <dgm:prSet custT="1"/>
      <dgm:spPr/>
      <dgm:t>
        <a:bodyPr/>
        <a:lstStyle/>
        <a:p>
          <a:r>
            <a:rPr lang="en-US" sz="2000" dirty="0"/>
            <a:t>School MAY email, call, or mail if any documents are missing</a:t>
          </a:r>
        </a:p>
      </dgm:t>
    </dgm:pt>
    <dgm:pt modelId="{AF92137B-3F6B-4E50-8939-90952C1139AB}" type="parTrans" cxnId="{635D0EDA-B034-42E0-B989-40C7BBA49BF5}">
      <dgm:prSet/>
      <dgm:spPr/>
      <dgm:t>
        <a:bodyPr/>
        <a:lstStyle/>
        <a:p>
          <a:endParaRPr lang="en-US" sz="2000"/>
        </a:p>
      </dgm:t>
    </dgm:pt>
    <dgm:pt modelId="{575BE1D6-2174-4597-8FCB-186C38E65467}" type="sibTrans" cxnId="{635D0EDA-B034-42E0-B989-40C7BBA49BF5}">
      <dgm:prSet custT="1"/>
      <dgm:spPr/>
      <dgm:t>
        <a:bodyPr/>
        <a:lstStyle/>
        <a:p>
          <a:endParaRPr lang="en-US" sz="600" dirty="0"/>
        </a:p>
      </dgm:t>
    </dgm:pt>
    <dgm:pt modelId="{C4F05534-1CF0-4CF4-8ADD-ACFF7A00799B}">
      <dgm:prSet custT="1"/>
      <dgm:spPr/>
      <dgm:t>
        <a:bodyPr/>
        <a:lstStyle/>
        <a:p>
          <a:r>
            <a:rPr lang="en-US" sz="2000" dirty="0"/>
            <a:t>School processes accepted aid</a:t>
          </a:r>
        </a:p>
      </dgm:t>
    </dgm:pt>
    <dgm:pt modelId="{07ADED80-FD25-4440-A5F9-6CB20F6891D6}" type="parTrans" cxnId="{ECB1043B-082A-461D-B760-7B8A1C7A8D00}">
      <dgm:prSet/>
      <dgm:spPr/>
      <dgm:t>
        <a:bodyPr/>
        <a:lstStyle/>
        <a:p>
          <a:endParaRPr lang="en-US" sz="2000"/>
        </a:p>
      </dgm:t>
    </dgm:pt>
    <dgm:pt modelId="{D84368DB-F3E7-4FA3-B3EE-23B98B54C085}" type="sibTrans" cxnId="{ECB1043B-082A-461D-B760-7B8A1C7A8D00}">
      <dgm:prSet custT="1"/>
      <dgm:spPr/>
      <dgm:t>
        <a:bodyPr/>
        <a:lstStyle/>
        <a:p>
          <a:endParaRPr lang="en-US" sz="600" dirty="0"/>
        </a:p>
      </dgm:t>
    </dgm:pt>
    <dgm:pt modelId="{E59F6F23-5196-44F4-845F-632A545655A5}">
      <dgm:prSet phldrT="[Text]" custT="1"/>
      <dgm:spPr/>
      <dgm:t>
        <a:bodyPr/>
        <a:lstStyle/>
        <a:p>
          <a:r>
            <a:rPr lang="en-US" sz="2000" dirty="0"/>
            <a:t>Processed aid will appear as pending aid on bill</a:t>
          </a:r>
        </a:p>
      </dgm:t>
    </dgm:pt>
    <dgm:pt modelId="{3B05B726-5B0B-4058-965D-DCCB9E2C39C1}" type="parTrans" cxnId="{A2785768-8644-43AE-94A7-DAB60F5AEA44}">
      <dgm:prSet/>
      <dgm:spPr/>
      <dgm:t>
        <a:bodyPr/>
        <a:lstStyle/>
        <a:p>
          <a:endParaRPr lang="en-US" sz="2000"/>
        </a:p>
      </dgm:t>
    </dgm:pt>
    <dgm:pt modelId="{9D0827B1-450A-485E-BBCB-3F1ADEB7AE24}" type="sibTrans" cxnId="{A2785768-8644-43AE-94A7-DAB60F5AEA44}">
      <dgm:prSet custT="1"/>
      <dgm:spPr/>
      <dgm:t>
        <a:bodyPr/>
        <a:lstStyle/>
        <a:p>
          <a:endParaRPr lang="en-US" sz="600"/>
        </a:p>
      </dgm:t>
    </dgm:pt>
    <dgm:pt modelId="{FF680BCA-622C-449D-8491-9ABE703531D4}">
      <dgm:prSet phldrT="[Text]" custT="1"/>
      <dgm:spPr/>
      <dgm:t>
        <a:bodyPr/>
        <a:lstStyle/>
        <a:p>
          <a:r>
            <a:rPr lang="en-US" sz="2000" dirty="0"/>
            <a:t>Apply for aid again next fall</a:t>
          </a:r>
        </a:p>
      </dgm:t>
    </dgm:pt>
    <dgm:pt modelId="{0F599930-1B3D-46B3-A1E8-2A8B8828F5CD}" type="parTrans" cxnId="{04B41891-C487-42AD-A351-6E4A129C5AEF}">
      <dgm:prSet/>
      <dgm:spPr/>
      <dgm:t>
        <a:bodyPr/>
        <a:lstStyle/>
        <a:p>
          <a:endParaRPr lang="en-US" sz="2000"/>
        </a:p>
      </dgm:t>
    </dgm:pt>
    <dgm:pt modelId="{DE42D965-2796-4D8D-9DE8-3AA22C9E094F}" type="sibTrans" cxnId="{04B41891-C487-42AD-A351-6E4A129C5AEF}">
      <dgm:prSet/>
      <dgm:spPr/>
      <dgm:t>
        <a:bodyPr/>
        <a:lstStyle/>
        <a:p>
          <a:endParaRPr lang="en-US" sz="2000"/>
        </a:p>
      </dgm:t>
    </dgm:pt>
    <dgm:pt modelId="{4C9BAF4F-063C-45D6-882B-445225309730}" type="pres">
      <dgm:prSet presAssocID="{92AC5F72-013B-49A0-82E7-620EC048D845}" presName="Name0" presStyleCnt="0">
        <dgm:presLayoutVars>
          <dgm:dir/>
          <dgm:resizeHandles val="exact"/>
        </dgm:presLayoutVars>
      </dgm:prSet>
      <dgm:spPr/>
    </dgm:pt>
    <dgm:pt modelId="{727EC1EC-2F1A-488F-A4BE-C93BAFFDA069}" type="pres">
      <dgm:prSet presAssocID="{4A033D01-0620-4A5E-A638-3A9E7953E963}" presName="node" presStyleLbl="node1" presStyleIdx="0" presStyleCnt="6">
        <dgm:presLayoutVars>
          <dgm:bulletEnabled val="1"/>
        </dgm:presLayoutVars>
      </dgm:prSet>
      <dgm:spPr/>
    </dgm:pt>
    <dgm:pt modelId="{141F632E-377B-4828-AA64-4685C5546382}" type="pres">
      <dgm:prSet presAssocID="{2EE73CA8-3D66-405A-8661-9196BB6BB9B1}" presName="sibTrans" presStyleLbl="sibTrans1D1" presStyleIdx="0" presStyleCnt="5"/>
      <dgm:spPr/>
    </dgm:pt>
    <dgm:pt modelId="{639D767D-CB22-405D-98A9-5E7745CFE5C8}" type="pres">
      <dgm:prSet presAssocID="{2EE73CA8-3D66-405A-8661-9196BB6BB9B1}" presName="connectorText" presStyleLbl="sibTrans1D1" presStyleIdx="0" presStyleCnt="5"/>
      <dgm:spPr/>
    </dgm:pt>
    <dgm:pt modelId="{A140360A-D3F1-4105-96A9-6DCA1FE4AD2E}" type="pres">
      <dgm:prSet presAssocID="{6F32F854-A948-412A-BE51-FA8AF55281A9}" presName="node" presStyleLbl="node1" presStyleIdx="1" presStyleCnt="6">
        <dgm:presLayoutVars>
          <dgm:bulletEnabled val="1"/>
        </dgm:presLayoutVars>
      </dgm:prSet>
      <dgm:spPr/>
    </dgm:pt>
    <dgm:pt modelId="{8C86CF18-FEAD-46B7-84B0-056018152EEA}" type="pres">
      <dgm:prSet presAssocID="{639A847A-2768-4234-B875-C469F0C355E0}" presName="sibTrans" presStyleLbl="sibTrans1D1" presStyleIdx="1" presStyleCnt="5"/>
      <dgm:spPr/>
    </dgm:pt>
    <dgm:pt modelId="{7B065288-2061-4A2A-8D68-82572CA1C1B4}" type="pres">
      <dgm:prSet presAssocID="{639A847A-2768-4234-B875-C469F0C355E0}" presName="connectorText" presStyleLbl="sibTrans1D1" presStyleIdx="1" presStyleCnt="5"/>
      <dgm:spPr/>
    </dgm:pt>
    <dgm:pt modelId="{E274FA7A-8E14-4DD1-BE17-771F1115AAA0}" type="pres">
      <dgm:prSet presAssocID="{C4F05534-1CF0-4CF4-8ADD-ACFF7A00799B}" presName="node" presStyleLbl="node1" presStyleIdx="2" presStyleCnt="6">
        <dgm:presLayoutVars>
          <dgm:bulletEnabled val="1"/>
        </dgm:presLayoutVars>
      </dgm:prSet>
      <dgm:spPr/>
    </dgm:pt>
    <dgm:pt modelId="{013CCB0E-BADD-46D4-BCE8-B52643C593DB}" type="pres">
      <dgm:prSet presAssocID="{D84368DB-F3E7-4FA3-B3EE-23B98B54C085}" presName="sibTrans" presStyleLbl="sibTrans1D1" presStyleIdx="2" presStyleCnt="5"/>
      <dgm:spPr/>
    </dgm:pt>
    <dgm:pt modelId="{09E4B9BF-8A91-43BE-BBBC-1A41FD92E474}" type="pres">
      <dgm:prSet presAssocID="{D84368DB-F3E7-4FA3-B3EE-23B98B54C085}" presName="connectorText" presStyleLbl="sibTrans1D1" presStyleIdx="2" presStyleCnt="5"/>
      <dgm:spPr/>
    </dgm:pt>
    <dgm:pt modelId="{A8459C67-53CF-4145-ABF6-17E01BADF838}" type="pres">
      <dgm:prSet presAssocID="{40DF16DB-0D7A-4402-A50C-7F5B5B52AF74}" presName="node" presStyleLbl="node1" presStyleIdx="3" presStyleCnt="6">
        <dgm:presLayoutVars>
          <dgm:bulletEnabled val="1"/>
        </dgm:presLayoutVars>
      </dgm:prSet>
      <dgm:spPr/>
    </dgm:pt>
    <dgm:pt modelId="{C10BBA54-C698-44EF-90EC-1CE2F296ABCB}" type="pres">
      <dgm:prSet presAssocID="{575BE1D6-2174-4597-8FCB-186C38E65467}" presName="sibTrans" presStyleLbl="sibTrans1D1" presStyleIdx="3" presStyleCnt="5"/>
      <dgm:spPr/>
    </dgm:pt>
    <dgm:pt modelId="{42046C8A-1DA8-4B06-BF01-F8727F0DA842}" type="pres">
      <dgm:prSet presAssocID="{575BE1D6-2174-4597-8FCB-186C38E65467}" presName="connectorText" presStyleLbl="sibTrans1D1" presStyleIdx="3" presStyleCnt="5"/>
      <dgm:spPr/>
    </dgm:pt>
    <dgm:pt modelId="{B405A04E-C4FF-4194-99A6-A49B2020213F}" type="pres">
      <dgm:prSet presAssocID="{E59F6F23-5196-44F4-845F-632A545655A5}" presName="node" presStyleLbl="node1" presStyleIdx="4" presStyleCnt="6">
        <dgm:presLayoutVars>
          <dgm:bulletEnabled val="1"/>
        </dgm:presLayoutVars>
      </dgm:prSet>
      <dgm:spPr/>
    </dgm:pt>
    <dgm:pt modelId="{1106A010-9B68-4CFE-AA17-0BC13708D1CF}" type="pres">
      <dgm:prSet presAssocID="{9D0827B1-450A-485E-BBCB-3F1ADEB7AE24}" presName="sibTrans" presStyleLbl="sibTrans1D1" presStyleIdx="4" presStyleCnt="5"/>
      <dgm:spPr/>
    </dgm:pt>
    <dgm:pt modelId="{6D6ADC12-6358-4CEA-979D-5F0BC0E91A36}" type="pres">
      <dgm:prSet presAssocID="{9D0827B1-450A-485E-BBCB-3F1ADEB7AE24}" presName="connectorText" presStyleLbl="sibTrans1D1" presStyleIdx="4" presStyleCnt="5"/>
      <dgm:spPr/>
    </dgm:pt>
    <dgm:pt modelId="{CF391C85-1B0C-49BD-A9DB-FFFF1B370F44}" type="pres">
      <dgm:prSet presAssocID="{FF680BCA-622C-449D-8491-9ABE703531D4}" presName="node" presStyleLbl="node1" presStyleIdx="5" presStyleCnt="6">
        <dgm:presLayoutVars>
          <dgm:bulletEnabled val="1"/>
        </dgm:presLayoutVars>
      </dgm:prSet>
      <dgm:spPr/>
    </dgm:pt>
  </dgm:ptLst>
  <dgm:cxnLst>
    <dgm:cxn modelId="{CD930700-620F-42A1-9AA3-9796749DA023}" type="presOf" srcId="{2EE73CA8-3D66-405A-8661-9196BB6BB9B1}" destId="{141F632E-377B-4828-AA64-4685C5546382}" srcOrd="0" destOrd="0" presId="urn:microsoft.com/office/officeart/2005/8/layout/bProcess3"/>
    <dgm:cxn modelId="{6DAA0E05-465F-441E-B944-7C1C0CAC3BAD}" type="presOf" srcId="{575BE1D6-2174-4597-8FCB-186C38E65467}" destId="{C10BBA54-C698-44EF-90EC-1CE2F296ABCB}" srcOrd="0" destOrd="0" presId="urn:microsoft.com/office/officeart/2005/8/layout/bProcess3"/>
    <dgm:cxn modelId="{55529206-108F-4D85-A1CC-63552105137A}" type="presOf" srcId="{C4F05534-1CF0-4CF4-8ADD-ACFF7A00799B}" destId="{E274FA7A-8E14-4DD1-BE17-771F1115AAA0}" srcOrd="0" destOrd="0" presId="urn:microsoft.com/office/officeart/2005/8/layout/bProcess3"/>
    <dgm:cxn modelId="{3FE9770F-EB4E-44C5-B188-CDAE45DB1EA8}" type="presOf" srcId="{E59F6F23-5196-44F4-845F-632A545655A5}" destId="{B405A04E-C4FF-4194-99A6-A49B2020213F}" srcOrd="0" destOrd="0" presId="urn:microsoft.com/office/officeart/2005/8/layout/bProcess3"/>
    <dgm:cxn modelId="{F935E911-0CD1-4E38-BD3D-3F41476C4CDB}" type="presOf" srcId="{639A847A-2768-4234-B875-C469F0C355E0}" destId="{7B065288-2061-4A2A-8D68-82572CA1C1B4}" srcOrd="1" destOrd="0" presId="urn:microsoft.com/office/officeart/2005/8/layout/bProcess3"/>
    <dgm:cxn modelId="{8A63A21A-D343-452A-BD6E-9DD6927AF41E}" srcId="{92AC5F72-013B-49A0-82E7-620EC048D845}" destId="{6F32F854-A948-412A-BE51-FA8AF55281A9}" srcOrd="1" destOrd="0" parTransId="{CD592084-0369-476D-A1E8-8F8ED5677252}" sibTransId="{639A847A-2768-4234-B875-C469F0C355E0}"/>
    <dgm:cxn modelId="{B6ADFE1B-5923-4258-87C2-0CCCF27B1F86}" type="presOf" srcId="{2EE73CA8-3D66-405A-8661-9196BB6BB9B1}" destId="{639D767D-CB22-405D-98A9-5E7745CFE5C8}" srcOrd="1" destOrd="0" presId="urn:microsoft.com/office/officeart/2005/8/layout/bProcess3"/>
    <dgm:cxn modelId="{537E6D20-11D6-4A40-AFE4-82814FBD1378}" type="presOf" srcId="{575BE1D6-2174-4597-8FCB-186C38E65467}" destId="{42046C8A-1DA8-4B06-BF01-F8727F0DA842}" srcOrd="1" destOrd="0" presId="urn:microsoft.com/office/officeart/2005/8/layout/bProcess3"/>
    <dgm:cxn modelId="{6DD1A320-A63E-43CF-BDBC-F46CB4683100}" type="presOf" srcId="{9D0827B1-450A-485E-BBCB-3F1ADEB7AE24}" destId="{1106A010-9B68-4CFE-AA17-0BC13708D1CF}" srcOrd="0" destOrd="0" presId="urn:microsoft.com/office/officeart/2005/8/layout/bProcess3"/>
    <dgm:cxn modelId="{46045B2B-8881-44BB-84C1-A85F9648E1FD}" srcId="{92AC5F72-013B-49A0-82E7-620EC048D845}" destId="{4A033D01-0620-4A5E-A638-3A9E7953E963}" srcOrd="0" destOrd="0" parTransId="{4222633F-218D-49CD-BA6F-9BA2BF632270}" sibTransId="{2EE73CA8-3D66-405A-8661-9196BB6BB9B1}"/>
    <dgm:cxn modelId="{ECB1043B-082A-461D-B760-7B8A1C7A8D00}" srcId="{92AC5F72-013B-49A0-82E7-620EC048D845}" destId="{C4F05534-1CF0-4CF4-8ADD-ACFF7A00799B}" srcOrd="2" destOrd="0" parTransId="{07ADED80-FD25-4440-A5F9-6CB20F6891D6}" sibTransId="{D84368DB-F3E7-4FA3-B3EE-23B98B54C085}"/>
    <dgm:cxn modelId="{A2785768-8644-43AE-94A7-DAB60F5AEA44}" srcId="{92AC5F72-013B-49A0-82E7-620EC048D845}" destId="{E59F6F23-5196-44F4-845F-632A545655A5}" srcOrd="4" destOrd="0" parTransId="{3B05B726-5B0B-4058-965D-DCCB9E2C39C1}" sibTransId="{9D0827B1-450A-485E-BBCB-3F1ADEB7AE24}"/>
    <dgm:cxn modelId="{44E24D7E-EA58-4D7C-BC7E-8C889776D140}" type="presOf" srcId="{D84368DB-F3E7-4FA3-B3EE-23B98B54C085}" destId="{013CCB0E-BADD-46D4-BCE8-B52643C593DB}" srcOrd="0" destOrd="0" presId="urn:microsoft.com/office/officeart/2005/8/layout/bProcess3"/>
    <dgm:cxn modelId="{3C96DB83-EF3F-42B8-9FB9-79036EB76C7F}" type="presOf" srcId="{FF680BCA-622C-449D-8491-9ABE703531D4}" destId="{CF391C85-1B0C-49BD-A9DB-FFFF1B370F44}" srcOrd="0" destOrd="0" presId="urn:microsoft.com/office/officeart/2005/8/layout/bProcess3"/>
    <dgm:cxn modelId="{4F1F1086-632B-44C6-BA6E-90798470ED77}" type="presOf" srcId="{D84368DB-F3E7-4FA3-B3EE-23B98B54C085}" destId="{09E4B9BF-8A91-43BE-BBBC-1A41FD92E474}" srcOrd="1" destOrd="0" presId="urn:microsoft.com/office/officeart/2005/8/layout/bProcess3"/>
    <dgm:cxn modelId="{B606268C-229D-4380-9E6C-0615E489F8B4}" type="presOf" srcId="{4A033D01-0620-4A5E-A638-3A9E7953E963}" destId="{727EC1EC-2F1A-488F-A4BE-C93BAFFDA069}" srcOrd="0" destOrd="0" presId="urn:microsoft.com/office/officeart/2005/8/layout/bProcess3"/>
    <dgm:cxn modelId="{36DA9B8D-2062-4516-B1A1-964A14584C8B}" type="presOf" srcId="{9D0827B1-450A-485E-BBCB-3F1ADEB7AE24}" destId="{6D6ADC12-6358-4CEA-979D-5F0BC0E91A36}" srcOrd="1" destOrd="0" presId="urn:microsoft.com/office/officeart/2005/8/layout/bProcess3"/>
    <dgm:cxn modelId="{04B41891-C487-42AD-A351-6E4A129C5AEF}" srcId="{92AC5F72-013B-49A0-82E7-620EC048D845}" destId="{FF680BCA-622C-449D-8491-9ABE703531D4}" srcOrd="5" destOrd="0" parTransId="{0F599930-1B3D-46B3-A1E8-2A8B8828F5CD}" sibTransId="{DE42D965-2796-4D8D-9DE8-3AA22C9E094F}"/>
    <dgm:cxn modelId="{227299B3-42A1-43B2-8650-664F0F4F1F56}" type="presOf" srcId="{40DF16DB-0D7A-4402-A50C-7F5B5B52AF74}" destId="{A8459C67-53CF-4145-ABF6-17E01BADF838}" srcOrd="0" destOrd="0" presId="urn:microsoft.com/office/officeart/2005/8/layout/bProcess3"/>
    <dgm:cxn modelId="{817A76B9-6EF3-44E6-9A74-C4109C6A2E3D}" type="presOf" srcId="{92AC5F72-013B-49A0-82E7-620EC048D845}" destId="{4C9BAF4F-063C-45D6-882B-445225309730}" srcOrd="0" destOrd="0" presId="urn:microsoft.com/office/officeart/2005/8/layout/bProcess3"/>
    <dgm:cxn modelId="{635D0EDA-B034-42E0-B989-40C7BBA49BF5}" srcId="{92AC5F72-013B-49A0-82E7-620EC048D845}" destId="{40DF16DB-0D7A-4402-A50C-7F5B5B52AF74}" srcOrd="3" destOrd="0" parTransId="{AF92137B-3F6B-4E50-8939-90952C1139AB}" sibTransId="{575BE1D6-2174-4597-8FCB-186C38E65467}"/>
    <dgm:cxn modelId="{541DBFDD-78DA-43A2-A2AD-C4F019E3D9FC}" type="presOf" srcId="{6F32F854-A948-412A-BE51-FA8AF55281A9}" destId="{A140360A-D3F1-4105-96A9-6DCA1FE4AD2E}" srcOrd="0" destOrd="0" presId="urn:microsoft.com/office/officeart/2005/8/layout/bProcess3"/>
    <dgm:cxn modelId="{417DF9EA-6F3C-4677-9D21-F981766CB289}" type="presOf" srcId="{639A847A-2768-4234-B875-C469F0C355E0}" destId="{8C86CF18-FEAD-46B7-84B0-056018152EEA}" srcOrd="0" destOrd="0" presId="urn:microsoft.com/office/officeart/2005/8/layout/bProcess3"/>
    <dgm:cxn modelId="{3E542E1F-3EFE-4E50-AA61-097028CDB7D1}" type="presParOf" srcId="{4C9BAF4F-063C-45D6-882B-445225309730}" destId="{727EC1EC-2F1A-488F-A4BE-C93BAFFDA069}" srcOrd="0" destOrd="0" presId="urn:microsoft.com/office/officeart/2005/8/layout/bProcess3"/>
    <dgm:cxn modelId="{425A273B-30F5-463F-9B82-222EA649088E}" type="presParOf" srcId="{4C9BAF4F-063C-45D6-882B-445225309730}" destId="{141F632E-377B-4828-AA64-4685C5546382}" srcOrd="1" destOrd="0" presId="urn:microsoft.com/office/officeart/2005/8/layout/bProcess3"/>
    <dgm:cxn modelId="{BF51BCD1-C36E-4A07-8875-6CCCA14079B6}" type="presParOf" srcId="{141F632E-377B-4828-AA64-4685C5546382}" destId="{639D767D-CB22-405D-98A9-5E7745CFE5C8}" srcOrd="0" destOrd="0" presId="urn:microsoft.com/office/officeart/2005/8/layout/bProcess3"/>
    <dgm:cxn modelId="{35445859-20D8-406C-BCBC-195B770950A2}" type="presParOf" srcId="{4C9BAF4F-063C-45D6-882B-445225309730}" destId="{A140360A-D3F1-4105-96A9-6DCA1FE4AD2E}" srcOrd="2" destOrd="0" presId="urn:microsoft.com/office/officeart/2005/8/layout/bProcess3"/>
    <dgm:cxn modelId="{86E9D05D-5916-4836-8A30-4B4068161369}" type="presParOf" srcId="{4C9BAF4F-063C-45D6-882B-445225309730}" destId="{8C86CF18-FEAD-46B7-84B0-056018152EEA}" srcOrd="3" destOrd="0" presId="urn:microsoft.com/office/officeart/2005/8/layout/bProcess3"/>
    <dgm:cxn modelId="{D6B8CA99-C918-496F-A802-753553088AE6}" type="presParOf" srcId="{8C86CF18-FEAD-46B7-84B0-056018152EEA}" destId="{7B065288-2061-4A2A-8D68-82572CA1C1B4}" srcOrd="0" destOrd="0" presId="urn:microsoft.com/office/officeart/2005/8/layout/bProcess3"/>
    <dgm:cxn modelId="{E6F68AA3-33E2-4F10-A4F7-00C99CACE7F7}" type="presParOf" srcId="{4C9BAF4F-063C-45D6-882B-445225309730}" destId="{E274FA7A-8E14-4DD1-BE17-771F1115AAA0}" srcOrd="4" destOrd="0" presId="urn:microsoft.com/office/officeart/2005/8/layout/bProcess3"/>
    <dgm:cxn modelId="{DEE753E0-F4D8-47A4-9C30-F50BF905FFD1}" type="presParOf" srcId="{4C9BAF4F-063C-45D6-882B-445225309730}" destId="{013CCB0E-BADD-46D4-BCE8-B52643C593DB}" srcOrd="5" destOrd="0" presId="urn:microsoft.com/office/officeart/2005/8/layout/bProcess3"/>
    <dgm:cxn modelId="{3AA6DC36-48C6-4644-9E5D-4CAB7DCDFEB6}" type="presParOf" srcId="{013CCB0E-BADD-46D4-BCE8-B52643C593DB}" destId="{09E4B9BF-8A91-43BE-BBBC-1A41FD92E474}" srcOrd="0" destOrd="0" presId="urn:microsoft.com/office/officeart/2005/8/layout/bProcess3"/>
    <dgm:cxn modelId="{E57C9F3B-C99C-4FCF-B4D2-D3FD49C7499E}" type="presParOf" srcId="{4C9BAF4F-063C-45D6-882B-445225309730}" destId="{A8459C67-53CF-4145-ABF6-17E01BADF838}" srcOrd="6" destOrd="0" presId="urn:microsoft.com/office/officeart/2005/8/layout/bProcess3"/>
    <dgm:cxn modelId="{26917C1D-9938-4D5C-82B2-B25412D76DE7}" type="presParOf" srcId="{4C9BAF4F-063C-45D6-882B-445225309730}" destId="{C10BBA54-C698-44EF-90EC-1CE2F296ABCB}" srcOrd="7" destOrd="0" presId="urn:microsoft.com/office/officeart/2005/8/layout/bProcess3"/>
    <dgm:cxn modelId="{A926AA9B-57A5-4A13-93D8-C5F63EE22B44}" type="presParOf" srcId="{C10BBA54-C698-44EF-90EC-1CE2F296ABCB}" destId="{42046C8A-1DA8-4B06-BF01-F8727F0DA842}" srcOrd="0" destOrd="0" presId="urn:microsoft.com/office/officeart/2005/8/layout/bProcess3"/>
    <dgm:cxn modelId="{3658363A-910B-407E-B823-C5CED5FF5231}" type="presParOf" srcId="{4C9BAF4F-063C-45D6-882B-445225309730}" destId="{B405A04E-C4FF-4194-99A6-A49B2020213F}" srcOrd="8" destOrd="0" presId="urn:microsoft.com/office/officeart/2005/8/layout/bProcess3"/>
    <dgm:cxn modelId="{B1D29685-1911-4A49-81DD-6B7AF8653F9B}" type="presParOf" srcId="{4C9BAF4F-063C-45D6-882B-445225309730}" destId="{1106A010-9B68-4CFE-AA17-0BC13708D1CF}" srcOrd="9" destOrd="0" presId="urn:microsoft.com/office/officeart/2005/8/layout/bProcess3"/>
    <dgm:cxn modelId="{B32F967B-D76B-43ED-AD50-9808DFE3317F}" type="presParOf" srcId="{1106A010-9B68-4CFE-AA17-0BC13708D1CF}" destId="{6D6ADC12-6358-4CEA-979D-5F0BC0E91A36}" srcOrd="0" destOrd="0" presId="urn:microsoft.com/office/officeart/2005/8/layout/bProcess3"/>
    <dgm:cxn modelId="{CA0F10E1-FAD5-4EB2-BB22-05924D771F32}" type="presParOf" srcId="{4C9BAF4F-063C-45D6-882B-445225309730}" destId="{CF391C85-1B0C-49BD-A9DB-FFFF1B370F4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FEA18-ECAA-4267-94A7-7EEB60EA768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55E3E03D-2651-471C-B559-E9BFE2D4FBE5}">
      <dgm:prSet phldrT="[Text]" custT="1"/>
      <dgm:spPr/>
      <dgm:t>
        <a:bodyPr/>
        <a:lstStyle/>
        <a:p>
          <a:r>
            <a:rPr lang="en-US" sz="3600" dirty="0"/>
            <a:t>Net Price</a:t>
          </a:r>
        </a:p>
      </dgm:t>
    </dgm:pt>
    <dgm:pt modelId="{A0941A8C-CB3A-40A0-9C72-46B1226F295D}" type="parTrans" cxnId="{50032C96-8B58-4A0F-A909-16D8C5B66BD2}">
      <dgm:prSet/>
      <dgm:spPr/>
      <dgm:t>
        <a:bodyPr/>
        <a:lstStyle/>
        <a:p>
          <a:endParaRPr lang="en-US"/>
        </a:p>
      </dgm:t>
    </dgm:pt>
    <dgm:pt modelId="{69263057-F7CE-48D9-B361-B82CF6F0D967}" type="sibTrans" cxnId="{50032C96-8B58-4A0F-A909-16D8C5B66BD2}">
      <dgm:prSet/>
      <dgm:spPr/>
      <dgm:t>
        <a:bodyPr/>
        <a:lstStyle/>
        <a:p>
          <a:endParaRPr lang="en-US"/>
        </a:p>
      </dgm:t>
    </dgm:pt>
    <dgm:pt modelId="{5549728D-1338-47F6-931F-D08171A95235}">
      <dgm:prSet phldrT="[Text]"/>
      <dgm:spPr/>
      <dgm:t>
        <a:bodyPr/>
        <a:lstStyle/>
        <a:p>
          <a:r>
            <a:rPr lang="en-US" dirty="0"/>
            <a:t>Annual cost of attendance minus grants, scholarships, tuition waivers, and any other gift aid a student receives. </a:t>
          </a:r>
        </a:p>
      </dgm:t>
    </dgm:pt>
    <dgm:pt modelId="{25D15AE5-EC9C-48DB-AFD5-AFD2283C264A}" type="parTrans" cxnId="{4D7DFBD2-A947-4E6C-96C5-F89A45FE9F39}">
      <dgm:prSet/>
      <dgm:spPr/>
      <dgm:t>
        <a:bodyPr/>
        <a:lstStyle/>
        <a:p>
          <a:endParaRPr lang="en-US"/>
        </a:p>
      </dgm:t>
    </dgm:pt>
    <dgm:pt modelId="{C8748725-23E5-4A6E-A34E-FB07811C174B}" type="sibTrans" cxnId="{4D7DFBD2-A947-4E6C-96C5-F89A45FE9F39}">
      <dgm:prSet/>
      <dgm:spPr/>
      <dgm:t>
        <a:bodyPr/>
        <a:lstStyle/>
        <a:p>
          <a:endParaRPr lang="en-US"/>
        </a:p>
      </dgm:t>
    </dgm:pt>
    <dgm:pt modelId="{BA788BAE-0D14-4D83-98C8-6B6F6D7CB15A}">
      <dgm:prSet phldrT="[Text]"/>
      <dgm:spPr/>
      <dgm:t>
        <a:bodyPr/>
        <a:lstStyle/>
        <a:p>
          <a:r>
            <a:rPr lang="en-US" dirty="0"/>
            <a:t>The net price is individual to the individual student.</a:t>
          </a:r>
        </a:p>
      </dgm:t>
    </dgm:pt>
    <dgm:pt modelId="{0CACE597-D5B1-4A0E-8EF2-9F8DB1771007}" type="parTrans" cxnId="{0A03AB46-28FD-42C0-B15B-EF91BAA0CB77}">
      <dgm:prSet/>
      <dgm:spPr/>
      <dgm:t>
        <a:bodyPr/>
        <a:lstStyle/>
        <a:p>
          <a:endParaRPr lang="en-US"/>
        </a:p>
      </dgm:t>
    </dgm:pt>
    <dgm:pt modelId="{4E403733-43E7-42FE-86B4-445E3F30BB0D}" type="sibTrans" cxnId="{0A03AB46-28FD-42C0-B15B-EF91BAA0CB77}">
      <dgm:prSet/>
      <dgm:spPr/>
      <dgm:t>
        <a:bodyPr/>
        <a:lstStyle/>
        <a:p>
          <a:endParaRPr lang="en-US"/>
        </a:p>
      </dgm:t>
    </dgm:pt>
    <dgm:pt modelId="{3B637118-E298-4068-AC6D-9678C7C28DE5}">
      <dgm:prSet phldrT="[Text]" custT="1"/>
      <dgm:spPr/>
      <dgm:t>
        <a:bodyPr/>
        <a:lstStyle/>
        <a:p>
          <a:r>
            <a:rPr lang="en-US" sz="3600" dirty="0"/>
            <a:t>Sticker Price/COA </a:t>
          </a:r>
        </a:p>
      </dgm:t>
    </dgm:pt>
    <dgm:pt modelId="{A69E5C09-BA0D-4FDD-B626-B6378CE1D37B}" type="parTrans" cxnId="{603DB09C-8CA1-4C7B-93E5-E51ADB4733CD}">
      <dgm:prSet/>
      <dgm:spPr/>
      <dgm:t>
        <a:bodyPr/>
        <a:lstStyle/>
        <a:p>
          <a:endParaRPr lang="en-US"/>
        </a:p>
      </dgm:t>
    </dgm:pt>
    <dgm:pt modelId="{625BF691-B332-4D27-B5D8-8679E0CAB8B6}" type="sibTrans" cxnId="{603DB09C-8CA1-4C7B-93E5-E51ADB4733CD}">
      <dgm:prSet/>
      <dgm:spPr/>
      <dgm:t>
        <a:bodyPr/>
        <a:lstStyle/>
        <a:p>
          <a:endParaRPr lang="en-US"/>
        </a:p>
      </dgm:t>
    </dgm:pt>
    <dgm:pt modelId="{6435DC80-3662-477B-826C-40568495B9D0}">
      <dgm:prSet phldrT="[Text]"/>
      <dgm:spPr/>
      <dgm:t>
        <a:bodyPr/>
        <a:lstStyle/>
        <a:p>
          <a:r>
            <a:rPr lang="en-US" b="0" i="0" dirty="0"/>
            <a:t>Total cost of attendance (COA) encompassing yearly expense for a specified school - not taking aid into account.</a:t>
          </a:r>
          <a:endParaRPr lang="en-US" dirty="0"/>
        </a:p>
      </dgm:t>
    </dgm:pt>
    <dgm:pt modelId="{8E379B17-CA19-447E-B18B-832B7DC6E491}" type="parTrans" cxnId="{F7E5DC09-8003-4F08-920A-00ED9130FD38}">
      <dgm:prSet/>
      <dgm:spPr/>
      <dgm:t>
        <a:bodyPr/>
        <a:lstStyle/>
        <a:p>
          <a:endParaRPr lang="en-US"/>
        </a:p>
      </dgm:t>
    </dgm:pt>
    <dgm:pt modelId="{FA5EC4E1-638A-4671-9DC6-A214C764E318}" type="sibTrans" cxnId="{F7E5DC09-8003-4F08-920A-00ED9130FD38}">
      <dgm:prSet/>
      <dgm:spPr/>
      <dgm:t>
        <a:bodyPr/>
        <a:lstStyle/>
        <a:p>
          <a:endParaRPr lang="en-US"/>
        </a:p>
      </dgm:t>
    </dgm:pt>
    <dgm:pt modelId="{973F5C8A-B703-492A-AF84-AA32340A985F}" type="pres">
      <dgm:prSet presAssocID="{49DFEA18-ECAA-4267-94A7-7EEB60EA7681}" presName="Name0" presStyleCnt="0">
        <dgm:presLayoutVars>
          <dgm:dir/>
          <dgm:animLvl val="lvl"/>
          <dgm:resizeHandles val="exact"/>
        </dgm:presLayoutVars>
      </dgm:prSet>
      <dgm:spPr/>
    </dgm:pt>
    <dgm:pt modelId="{8AC59162-31BD-4958-A325-DD931BD7E68D}" type="pres">
      <dgm:prSet presAssocID="{55E3E03D-2651-471C-B559-E9BFE2D4FBE5}" presName="composite" presStyleCnt="0"/>
      <dgm:spPr/>
    </dgm:pt>
    <dgm:pt modelId="{6BADCB54-CE17-47E3-BB62-4F736CB8BB8E}" type="pres">
      <dgm:prSet presAssocID="{55E3E03D-2651-471C-B559-E9BFE2D4FBE5}" presName="parTx" presStyleLbl="alignNode1" presStyleIdx="0" presStyleCnt="2">
        <dgm:presLayoutVars>
          <dgm:chMax val="0"/>
          <dgm:chPref val="0"/>
          <dgm:bulletEnabled val="1"/>
        </dgm:presLayoutVars>
      </dgm:prSet>
      <dgm:spPr/>
    </dgm:pt>
    <dgm:pt modelId="{341E4EA1-5CD6-4F98-AC45-57AD3B8A6DAE}" type="pres">
      <dgm:prSet presAssocID="{55E3E03D-2651-471C-B559-E9BFE2D4FBE5}" presName="desTx" presStyleLbl="alignAccFollowNode1" presStyleIdx="0" presStyleCnt="2">
        <dgm:presLayoutVars>
          <dgm:bulletEnabled val="1"/>
        </dgm:presLayoutVars>
      </dgm:prSet>
      <dgm:spPr/>
    </dgm:pt>
    <dgm:pt modelId="{CD124712-5AB9-4949-B37B-0A48164A849D}" type="pres">
      <dgm:prSet presAssocID="{69263057-F7CE-48D9-B361-B82CF6F0D967}" presName="space" presStyleCnt="0"/>
      <dgm:spPr/>
    </dgm:pt>
    <dgm:pt modelId="{ECBC4C34-432F-4BD4-8EB5-74303E4363C9}" type="pres">
      <dgm:prSet presAssocID="{3B637118-E298-4068-AC6D-9678C7C28DE5}" presName="composite" presStyleCnt="0"/>
      <dgm:spPr/>
    </dgm:pt>
    <dgm:pt modelId="{5D023838-58C1-48E7-AB85-94B2A57CC8A8}" type="pres">
      <dgm:prSet presAssocID="{3B637118-E298-4068-AC6D-9678C7C28DE5}" presName="parTx" presStyleLbl="alignNode1" presStyleIdx="1" presStyleCnt="2">
        <dgm:presLayoutVars>
          <dgm:chMax val="0"/>
          <dgm:chPref val="0"/>
          <dgm:bulletEnabled val="1"/>
        </dgm:presLayoutVars>
      </dgm:prSet>
      <dgm:spPr/>
    </dgm:pt>
    <dgm:pt modelId="{FD640D3D-2964-4F47-966B-4714674600CF}" type="pres">
      <dgm:prSet presAssocID="{3B637118-E298-4068-AC6D-9678C7C28DE5}" presName="desTx" presStyleLbl="alignAccFollowNode1" presStyleIdx="1" presStyleCnt="2">
        <dgm:presLayoutVars>
          <dgm:bulletEnabled val="1"/>
        </dgm:presLayoutVars>
      </dgm:prSet>
      <dgm:spPr/>
    </dgm:pt>
  </dgm:ptLst>
  <dgm:cxnLst>
    <dgm:cxn modelId="{F7E5DC09-8003-4F08-920A-00ED9130FD38}" srcId="{3B637118-E298-4068-AC6D-9678C7C28DE5}" destId="{6435DC80-3662-477B-826C-40568495B9D0}" srcOrd="0" destOrd="0" parTransId="{8E379B17-CA19-447E-B18B-832B7DC6E491}" sibTransId="{FA5EC4E1-638A-4671-9DC6-A214C764E318}"/>
    <dgm:cxn modelId="{A6001C13-4E71-4FAA-895E-CBB2BD254B67}" type="presOf" srcId="{49DFEA18-ECAA-4267-94A7-7EEB60EA7681}" destId="{973F5C8A-B703-492A-AF84-AA32340A985F}" srcOrd="0" destOrd="0" presId="urn:microsoft.com/office/officeart/2005/8/layout/hList1"/>
    <dgm:cxn modelId="{AFBAB138-A2BE-4BE0-BC40-9954961D2C6A}" type="presOf" srcId="{6435DC80-3662-477B-826C-40568495B9D0}" destId="{FD640D3D-2964-4F47-966B-4714674600CF}" srcOrd="0" destOrd="0" presId="urn:microsoft.com/office/officeart/2005/8/layout/hList1"/>
    <dgm:cxn modelId="{0A03AB46-28FD-42C0-B15B-EF91BAA0CB77}" srcId="{55E3E03D-2651-471C-B559-E9BFE2D4FBE5}" destId="{BA788BAE-0D14-4D83-98C8-6B6F6D7CB15A}" srcOrd="1" destOrd="0" parTransId="{0CACE597-D5B1-4A0E-8EF2-9F8DB1771007}" sibTransId="{4E403733-43E7-42FE-86B4-445E3F30BB0D}"/>
    <dgm:cxn modelId="{D2F87C8F-87AF-4F84-A890-C363EC8DCEA5}" type="presOf" srcId="{3B637118-E298-4068-AC6D-9678C7C28DE5}" destId="{5D023838-58C1-48E7-AB85-94B2A57CC8A8}" srcOrd="0" destOrd="0" presId="urn:microsoft.com/office/officeart/2005/8/layout/hList1"/>
    <dgm:cxn modelId="{50032C96-8B58-4A0F-A909-16D8C5B66BD2}" srcId="{49DFEA18-ECAA-4267-94A7-7EEB60EA7681}" destId="{55E3E03D-2651-471C-B559-E9BFE2D4FBE5}" srcOrd="0" destOrd="0" parTransId="{A0941A8C-CB3A-40A0-9C72-46B1226F295D}" sibTransId="{69263057-F7CE-48D9-B361-B82CF6F0D967}"/>
    <dgm:cxn modelId="{603DB09C-8CA1-4C7B-93E5-E51ADB4733CD}" srcId="{49DFEA18-ECAA-4267-94A7-7EEB60EA7681}" destId="{3B637118-E298-4068-AC6D-9678C7C28DE5}" srcOrd="1" destOrd="0" parTransId="{A69E5C09-BA0D-4FDD-B626-B6378CE1D37B}" sibTransId="{625BF691-B332-4D27-B5D8-8679E0CAB8B6}"/>
    <dgm:cxn modelId="{AB81A7A9-8B60-43A6-A781-2487BC0F3BC2}" type="presOf" srcId="{55E3E03D-2651-471C-B559-E9BFE2D4FBE5}" destId="{6BADCB54-CE17-47E3-BB62-4F736CB8BB8E}" srcOrd="0" destOrd="0" presId="urn:microsoft.com/office/officeart/2005/8/layout/hList1"/>
    <dgm:cxn modelId="{1F78FCB2-398E-48EB-9CF8-52A0126D23DF}" type="presOf" srcId="{5549728D-1338-47F6-931F-D08171A95235}" destId="{341E4EA1-5CD6-4F98-AC45-57AD3B8A6DAE}" srcOrd="0" destOrd="0" presId="urn:microsoft.com/office/officeart/2005/8/layout/hList1"/>
    <dgm:cxn modelId="{806282CA-E746-40C0-8B51-A14B76635BB7}" type="presOf" srcId="{BA788BAE-0D14-4D83-98C8-6B6F6D7CB15A}" destId="{341E4EA1-5CD6-4F98-AC45-57AD3B8A6DAE}" srcOrd="0" destOrd="1" presId="urn:microsoft.com/office/officeart/2005/8/layout/hList1"/>
    <dgm:cxn modelId="{4D7DFBD2-A947-4E6C-96C5-F89A45FE9F39}" srcId="{55E3E03D-2651-471C-B559-E9BFE2D4FBE5}" destId="{5549728D-1338-47F6-931F-D08171A95235}" srcOrd="0" destOrd="0" parTransId="{25D15AE5-EC9C-48DB-AFD5-AFD2283C264A}" sibTransId="{C8748725-23E5-4A6E-A34E-FB07811C174B}"/>
    <dgm:cxn modelId="{0180F10D-1CCA-4CF0-80BE-80BCB640FFED}" type="presParOf" srcId="{973F5C8A-B703-492A-AF84-AA32340A985F}" destId="{8AC59162-31BD-4958-A325-DD931BD7E68D}" srcOrd="0" destOrd="0" presId="urn:microsoft.com/office/officeart/2005/8/layout/hList1"/>
    <dgm:cxn modelId="{BEDE6B03-62CC-4911-98A0-AFDAAC0ED057}" type="presParOf" srcId="{8AC59162-31BD-4958-A325-DD931BD7E68D}" destId="{6BADCB54-CE17-47E3-BB62-4F736CB8BB8E}" srcOrd="0" destOrd="0" presId="urn:microsoft.com/office/officeart/2005/8/layout/hList1"/>
    <dgm:cxn modelId="{B32E4775-9EA7-49B5-AB6E-0E591EA7FAA7}" type="presParOf" srcId="{8AC59162-31BD-4958-A325-DD931BD7E68D}" destId="{341E4EA1-5CD6-4F98-AC45-57AD3B8A6DAE}" srcOrd="1" destOrd="0" presId="urn:microsoft.com/office/officeart/2005/8/layout/hList1"/>
    <dgm:cxn modelId="{1EF82C98-D607-46B9-B021-146D95B3DE03}" type="presParOf" srcId="{973F5C8A-B703-492A-AF84-AA32340A985F}" destId="{CD124712-5AB9-4949-B37B-0A48164A849D}" srcOrd="1" destOrd="0" presId="urn:microsoft.com/office/officeart/2005/8/layout/hList1"/>
    <dgm:cxn modelId="{B254AD22-5F81-4130-8978-AA785106121B}" type="presParOf" srcId="{973F5C8A-B703-492A-AF84-AA32340A985F}" destId="{ECBC4C34-432F-4BD4-8EB5-74303E4363C9}" srcOrd="2" destOrd="0" presId="urn:microsoft.com/office/officeart/2005/8/layout/hList1"/>
    <dgm:cxn modelId="{2D1CA2ED-D9EF-4060-A5D0-1D2CBBAC3D07}" type="presParOf" srcId="{ECBC4C34-432F-4BD4-8EB5-74303E4363C9}" destId="{5D023838-58C1-48E7-AB85-94B2A57CC8A8}" srcOrd="0" destOrd="0" presId="urn:microsoft.com/office/officeart/2005/8/layout/hList1"/>
    <dgm:cxn modelId="{3DFC6B6A-0C37-4BAE-B272-21B57BB1E682}" type="presParOf" srcId="{ECBC4C34-432F-4BD4-8EB5-74303E4363C9}" destId="{FD640D3D-2964-4F47-966B-4714674600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277C-6EFA-4794-B2CA-C3132AFB999C}">
      <dsp:nvSpPr>
        <dsp:cNvPr id="0" name=""/>
        <dsp:cNvSpPr/>
      </dsp:nvSpPr>
      <dsp:spPr>
        <a:xfrm>
          <a:off x="3593033" y="913843"/>
          <a:ext cx="704533" cy="91440"/>
        </a:xfrm>
        <a:custGeom>
          <a:avLst/>
          <a:gdLst/>
          <a:ahLst/>
          <a:cxnLst/>
          <a:rect l="0" t="0" r="0" b="0"/>
          <a:pathLst>
            <a:path>
              <a:moveTo>
                <a:pt x="0" y="45720"/>
              </a:moveTo>
              <a:lnTo>
                <a:pt x="70453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26921" y="955887"/>
        <a:ext cx="36756" cy="7351"/>
      </dsp:txXfrm>
    </dsp:sp>
    <dsp:sp modelId="{971FF968-317B-4AA8-98D0-0528ADC75022}">
      <dsp:nvSpPr>
        <dsp:cNvPr id="0" name=""/>
        <dsp:cNvSpPr/>
      </dsp:nvSpPr>
      <dsp:spPr>
        <a:xfrm>
          <a:off x="398600" y="693"/>
          <a:ext cx="3196232" cy="19177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Create an Account  (FSA ID)</a:t>
          </a:r>
        </a:p>
      </dsp:txBody>
      <dsp:txXfrm>
        <a:off x="398600" y="693"/>
        <a:ext cx="3196232" cy="1917739"/>
      </dsp:txXfrm>
    </dsp:sp>
    <dsp:sp modelId="{CCFFEBF4-E695-4109-A689-6FE2FFE8B438}">
      <dsp:nvSpPr>
        <dsp:cNvPr id="0" name=""/>
        <dsp:cNvSpPr/>
      </dsp:nvSpPr>
      <dsp:spPr>
        <a:xfrm>
          <a:off x="1977795" y="1916633"/>
          <a:ext cx="3950288" cy="705227"/>
        </a:xfrm>
        <a:custGeom>
          <a:avLst/>
          <a:gdLst/>
          <a:ahLst/>
          <a:cxnLst/>
          <a:rect l="0" t="0" r="0" b="0"/>
          <a:pathLst>
            <a:path>
              <a:moveTo>
                <a:pt x="3950288" y="0"/>
              </a:moveTo>
              <a:lnTo>
                <a:pt x="3950288" y="369713"/>
              </a:lnTo>
              <a:lnTo>
                <a:pt x="0" y="369713"/>
              </a:lnTo>
              <a:lnTo>
                <a:pt x="0" y="705227"/>
              </a:lnTo>
            </a:path>
          </a:pathLst>
        </a:custGeom>
        <a:noFill/>
        <a:ln w="9525" cap="flat" cmpd="sng" algn="ctr">
          <a:solidFill>
            <a:schemeClr val="accent2">
              <a:hueOff val="-2131999"/>
              <a:satOff val="12759"/>
              <a:lumOff val="51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52483" y="2265571"/>
        <a:ext cx="200911" cy="7351"/>
      </dsp:txXfrm>
    </dsp:sp>
    <dsp:sp modelId="{DD33CB81-E695-49EF-A863-010DD3F3DF70}">
      <dsp:nvSpPr>
        <dsp:cNvPr id="0" name=""/>
        <dsp:cNvSpPr/>
      </dsp:nvSpPr>
      <dsp:spPr>
        <a:xfrm>
          <a:off x="4329966" y="693"/>
          <a:ext cx="3196232" cy="1917739"/>
        </a:xfrm>
        <a:prstGeom prst="rect">
          <a:avLst/>
        </a:prstGeom>
        <a:solidFill>
          <a:schemeClr val="accent2">
            <a:hueOff val="-1421333"/>
            <a:satOff val="8506"/>
            <a:lumOff val="34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•Complete the FAFSA</a:t>
          </a:r>
          <a:endParaRPr lang="en-US" sz="1400" kern="1200" dirty="0"/>
        </a:p>
        <a:p>
          <a:pPr marL="0" lvl="0" indent="0" algn="ctr" defTabSz="1244600">
            <a:lnSpc>
              <a:spcPct val="90000"/>
            </a:lnSpc>
            <a:spcBef>
              <a:spcPct val="0"/>
            </a:spcBef>
            <a:spcAft>
              <a:spcPct val="35000"/>
            </a:spcAft>
            <a:buNone/>
          </a:pPr>
          <a:r>
            <a:rPr lang="en-US" sz="2800" kern="1200" dirty="0"/>
            <a:t>•Apply to Colleges</a:t>
          </a:r>
        </a:p>
      </dsp:txBody>
      <dsp:txXfrm>
        <a:off x="4329966" y="693"/>
        <a:ext cx="3196232" cy="1917739"/>
      </dsp:txXfrm>
    </dsp:sp>
    <dsp:sp modelId="{327208BF-2C62-4EFA-AB8A-1E601DF44A37}">
      <dsp:nvSpPr>
        <dsp:cNvPr id="0" name=""/>
        <dsp:cNvSpPr/>
      </dsp:nvSpPr>
      <dsp:spPr>
        <a:xfrm>
          <a:off x="3574111" y="3566716"/>
          <a:ext cx="723455" cy="91440"/>
        </a:xfrm>
        <a:custGeom>
          <a:avLst/>
          <a:gdLst/>
          <a:ahLst/>
          <a:cxnLst/>
          <a:rect l="0" t="0" r="0" b="0"/>
          <a:pathLst>
            <a:path>
              <a:moveTo>
                <a:pt x="0" y="46413"/>
              </a:moveTo>
              <a:lnTo>
                <a:pt x="378827" y="46413"/>
              </a:lnTo>
              <a:lnTo>
                <a:pt x="378827" y="45720"/>
              </a:lnTo>
              <a:lnTo>
                <a:pt x="723455" y="45720"/>
              </a:lnTo>
            </a:path>
          </a:pathLst>
        </a:custGeom>
        <a:noFill/>
        <a:ln w="9525" cap="flat" cmpd="sng" algn="ctr">
          <a:solidFill>
            <a:schemeClr val="accent2">
              <a:hueOff val="-4263998"/>
              <a:satOff val="25519"/>
              <a:lumOff val="103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16987" y="3608760"/>
        <a:ext cx="37702" cy="7351"/>
      </dsp:txXfrm>
    </dsp:sp>
    <dsp:sp modelId="{DDEC3701-F15F-4831-A7B2-21221D2FCCB6}">
      <dsp:nvSpPr>
        <dsp:cNvPr id="0" name=""/>
        <dsp:cNvSpPr/>
      </dsp:nvSpPr>
      <dsp:spPr>
        <a:xfrm>
          <a:off x="379678" y="2654260"/>
          <a:ext cx="3196232" cy="1917739"/>
        </a:xfrm>
        <a:prstGeom prst="rect">
          <a:avLst/>
        </a:prstGeom>
        <a:solidFill>
          <a:schemeClr val="accent2">
            <a:hueOff val="-2842665"/>
            <a:satOff val="17013"/>
            <a:lumOff val="69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dirty="0"/>
            <a:t>FAFSA sent to Colleges </a:t>
          </a:r>
        </a:p>
      </dsp:txBody>
      <dsp:txXfrm>
        <a:off x="379678" y="2654260"/>
        <a:ext cx="3196232" cy="1917739"/>
      </dsp:txXfrm>
    </dsp:sp>
    <dsp:sp modelId="{5CBA6F51-E796-459D-B085-ACF28EBDBDC2}">
      <dsp:nvSpPr>
        <dsp:cNvPr id="0" name=""/>
        <dsp:cNvSpPr/>
      </dsp:nvSpPr>
      <dsp:spPr>
        <a:xfrm>
          <a:off x="4329966" y="2653566"/>
          <a:ext cx="3196232" cy="1917739"/>
        </a:xfrm>
        <a:prstGeom prst="rect">
          <a:avLst/>
        </a:prstGeom>
        <a:solidFill>
          <a:schemeClr val="accent2">
            <a:hueOff val="-4263998"/>
            <a:satOff val="25519"/>
            <a:lumOff val="103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dirty="0"/>
            <a:t>ONCE ACCEPTED </a:t>
          </a:r>
          <a:r>
            <a:rPr lang="en-US" sz="2700" kern="1200" dirty="0"/>
            <a:t>School sends financial aid offer to the student</a:t>
          </a:r>
          <a:endParaRPr lang="en-US" sz="2700" b="1" kern="1200" dirty="0"/>
        </a:p>
      </dsp:txBody>
      <dsp:txXfrm>
        <a:off x="4329966" y="2653566"/>
        <a:ext cx="3196232" cy="191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632E-377B-4828-AA64-4685C5546382}">
      <dsp:nvSpPr>
        <dsp:cNvPr id="0" name=""/>
        <dsp:cNvSpPr/>
      </dsp:nvSpPr>
      <dsp:spPr>
        <a:xfrm>
          <a:off x="2428966" y="1415159"/>
          <a:ext cx="526995" cy="91440"/>
        </a:xfrm>
        <a:custGeom>
          <a:avLst/>
          <a:gdLst/>
          <a:ahLst/>
          <a:cxnLst/>
          <a:rect l="0" t="0" r="0" b="0"/>
          <a:pathLst>
            <a:path>
              <a:moveTo>
                <a:pt x="0" y="45720"/>
              </a:moveTo>
              <a:lnTo>
                <a:pt x="52699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678524" y="1458091"/>
        <a:ext cx="27879" cy="5575"/>
      </dsp:txXfrm>
    </dsp:sp>
    <dsp:sp modelId="{727EC1EC-2F1A-488F-A4BE-C93BAFFDA069}">
      <dsp:nvSpPr>
        <dsp:cNvPr id="0" name=""/>
        <dsp:cNvSpPr/>
      </dsp:nvSpPr>
      <dsp:spPr>
        <a:xfrm>
          <a:off x="6440" y="733581"/>
          <a:ext cx="2424326" cy="14545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Compare Financial Aid Offers</a:t>
          </a:r>
        </a:p>
        <a:p>
          <a:pPr marL="0" lvl="0" indent="0" algn="ctr" defTabSz="889000">
            <a:lnSpc>
              <a:spcPct val="90000"/>
            </a:lnSpc>
            <a:spcBef>
              <a:spcPct val="0"/>
            </a:spcBef>
            <a:spcAft>
              <a:spcPct val="35000"/>
            </a:spcAft>
            <a:buNone/>
          </a:pPr>
          <a:r>
            <a:rPr lang="en-US" sz="2000" kern="1200" dirty="0"/>
            <a:t>(Net Price)</a:t>
          </a:r>
        </a:p>
      </dsp:txBody>
      <dsp:txXfrm>
        <a:off x="6440" y="733581"/>
        <a:ext cx="2424326" cy="1454595"/>
      </dsp:txXfrm>
    </dsp:sp>
    <dsp:sp modelId="{8C86CF18-FEAD-46B7-84B0-056018152EEA}">
      <dsp:nvSpPr>
        <dsp:cNvPr id="0" name=""/>
        <dsp:cNvSpPr/>
      </dsp:nvSpPr>
      <dsp:spPr>
        <a:xfrm>
          <a:off x="5410888" y="1415159"/>
          <a:ext cx="526995" cy="91440"/>
        </a:xfrm>
        <a:custGeom>
          <a:avLst/>
          <a:gdLst/>
          <a:ahLst/>
          <a:cxnLst/>
          <a:rect l="0" t="0" r="0" b="0"/>
          <a:pathLst>
            <a:path>
              <a:moveTo>
                <a:pt x="0" y="45720"/>
              </a:moveTo>
              <a:lnTo>
                <a:pt x="526995" y="45720"/>
              </a:lnTo>
            </a:path>
          </a:pathLst>
        </a:custGeom>
        <a:noFill/>
        <a:ln w="9525" cap="flat" cmpd="sng" algn="ctr">
          <a:solidFill>
            <a:schemeClr val="accent3">
              <a:hueOff val="2745505"/>
              <a:satOff val="-1917"/>
              <a:lumOff val="-42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660445" y="1458091"/>
        <a:ext cx="27879" cy="5575"/>
      </dsp:txXfrm>
    </dsp:sp>
    <dsp:sp modelId="{A140360A-D3F1-4105-96A9-6DCA1FE4AD2E}">
      <dsp:nvSpPr>
        <dsp:cNvPr id="0" name=""/>
        <dsp:cNvSpPr/>
      </dsp:nvSpPr>
      <dsp:spPr>
        <a:xfrm>
          <a:off x="2988361" y="733581"/>
          <a:ext cx="2424326" cy="1454595"/>
        </a:xfrm>
        <a:prstGeom prst="rect">
          <a:avLst/>
        </a:prstGeom>
        <a:solidFill>
          <a:schemeClr val="accent3">
            <a:hueOff val="2196404"/>
            <a:satOff val="-1534"/>
            <a:lumOff val="-3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accepts aid (if acceptance is required)</a:t>
          </a:r>
        </a:p>
      </dsp:txBody>
      <dsp:txXfrm>
        <a:off x="2988361" y="733581"/>
        <a:ext cx="2424326" cy="1454595"/>
      </dsp:txXfrm>
    </dsp:sp>
    <dsp:sp modelId="{013CCB0E-BADD-46D4-BCE8-B52643C593DB}">
      <dsp:nvSpPr>
        <dsp:cNvPr id="0" name=""/>
        <dsp:cNvSpPr/>
      </dsp:nvSpPr>
      <dsp:spPr>
        <a:xfrm>
          <a:off x="1218603" y="2186377"/>
          <a:ext cx="5963843" cy="526995"/>
        </a:xfrm>
        <a:custGeom>
          <a:avLst/>
          <a:gdLst/>
          <a:ahLst/>
          <a:cxnLst/>
          <a:rect l="0" t="0" r="0" b="0"/>
          <a:pathLst>
            <a:path>
              <a:moveTo>
                <a:pt x="5963843" y="0"/>
              </a:moveTo>
              <a:lnTo>
                <a:pt x="5963843" y="280597"/>
              </a:lnTo>
              <a:lnTo>
                <a:pt x="0" y="280597"/>
              </a:lnTo>
              <a:lnTo>
                <a:pt x="0" y="526995"/>
              </a:lnTo>
            </a:path>
          </a:pathLst>
        </a:custGeom>
        <a:noFill/>
        <a:ln w="9525" cap="flat" cmpd="sng" algn="ctr">
          <a:solidFill>
            <a:schemeClr val="accent3">
              <a:hueOff val="5491010"/>
              <a:satOff val="-3835"/>
              <a:lumOff val="-8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050778" y="2447087"/>
        <a:ext cx="299492" cy="5575"/>
      </dsp:txXfrm>
    </dsp:sp>
    <dsp:sp modelId="{E274FA7A-8E14-4DD1-BE17-771F1115AAA0}">
      <dsp:nvSpPr>
        <dsp:cNvPr id="0" name=""/>
        <dsp:cNvSpPr/>
      </dsp:nvSpPr>
      <dsp:spPr>
        <a:xfrm>
          <a:off x="5970283" y="733581"/>
          <a:ext cx="2424326" cy="1454595"/>
        </a:xfrm>
        <a:prstGeom prst="rect">
          <a:avLst/>
        </a:prstGeom>
        <a:solidFill>
          <a:schemeClr val="accent3">
            <a:hueOff val="4392808"/>
            <a:satOff val="-3068"/>
            <a:lumOff val="-6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School processes accepted aid</a:t>
          </a:r>
        </a:p>
      </dsp:txBody>
      <dsp:txXfrm>
        <a:off x="5970283" y="733581"/>
        <a:ext cx="2424326" cy="1454595"/>
      </dsp:txXfrm>
    </dsp:sp>
    <dsp:sp modelId="{C10BBA54-C698-44EF-90EC-1CE2F296ABCB}">
      <dsp:nvSpPr>
        <dsp:cNvPr id="0" name=""/>
        <dsp:cNvSpPr/>
      </dsp:nvSpPr>
      <dsp:spPr>
        <a:xfrm>
          <a:off x="2428966" y="3427350"/>
          <a:ext cx="526995" cy="91440"/>
        </a:xfrm>
        <a:custGeom>
          <a:avLst/>
          <a:gdLst/>
          <a:ahLst/>
          <a:cxnLst/>
          <a:rect l="0" t="0" r="0" b="0"/>
          <a:pathLst>
            <a:path>
              <a:moveTo>
                <a:pt x="0" y="45720"/>
              </a:moveTo>
              <a:lnTo>
                <a:pt x="526995" y="45720"/>
              </a:lnTo>
            </a:path>
          </a:pathLst>
        </a:custGeom>
        <a:noFill/>
        <a:ln w="9525" cap="flat" cmpd="sng" algn="ctr">
          <a:solidFill>
            <a:schemeClr val="accent3">
              <a:hueOff val="8236515"/>
              <a:satOff val="-5752"/>
              <a:lumOff val="-1264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678524" y="3470282"/>
        <a:ext cx="27879" cy="5575"/>
      </dsp:txXfrm>
    </dsp:sp>
    <dsp:sp modelId="{A8459C67-53CF-4145-ABF6-17E01BADF838}">
      <dsp:nvSpPr>
        <dsp:cNvPr id="0" name=""/>
        <dsp:cNvSpPr/>
      </dsp:nvSpPr>
      <dsp:spPr>
        <a:xfrm>
          <a:off x="6440" y="2745772"/>
          <a:ext cx="2424326" cy="1454595"/>
        </a:xfrm>
        <a:prstGeom prst="rect">
          <a:avLst/>
        </a:prstGeom>
        <a:solidFill>
          <a:schemeClr val="accent3">
            <a:hueOff val="6589213"/>
            <a:satOff val="-4602"/>
            <a:lumOff val="-10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School MAY email, call, or mail if any documents are missing</a:t>
          </a:r>
        </a:p>
      </dsp:txBody>
      <dsp:txXfrm>
        <a:off x="6440" y="2745772"/>
        <a:ext cx="2424326" cy="1454595"/>
      </dsp:txXfrm>
    </dsp:sp>
    <dsp:sp modelId="{1106A010-9B68-4CFE-AA17-0BC13708D1CF}">
      <dsp:nvSpPr>
        <dsp:cNvPr id="0" name=""/>
        <dsp:cNvSpPr/>
      </dsp:nvSpPr>
      <dsp:spPr>
        <a:xfrm>
          <a:off x="5410888" y="3427350"/>
          <a:ext cx="526995" cy="91440"/>
        </a:xfrm>
        <a:custGeom>
          <a:avLst/>
          <a:gdLst/>
          <a:ahLst/>
          <a:cxnLst/>
          <a:rect l="0" t="0" r="0" b="0"/>
          <a:pathLst>
            <a:path>
              <a:moveTo>
                <a:pt x="0" y="45720"/>
              </a:moveTo>
              <a:lnTo>
                <a:pt x="526995" y="45720"/>
              </a:lnTo>
            </a:path>
          </a:pathLst>
        </a:custGeom>
        <a:noFill/>
        <a:ln w="9525" cap="flat" cmpd="sng" algn="ctr">
          <a:solidFill>
            <a:schemeClr val="accent3">
              <a:hueOff val="10982021"/>
              <a:satOff val="-7670"/>
              <a:lumOff val="-168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660445" y="3470282"/>
        <a:ext cx="27879" cy="5575"/>
      </dsp:txXfrm>
    </dsp:sp>
    <dsp:sp modelId="{B405A04E-C4FF-4194-99A6-A49B2020213F}">
      <dsp:nvSpPr>
        <dsp:cNvPr id="0" name=""/>
        <dsp:cNvSpPr/>
      </dsp:nvSpPr>
      <dsp:spPr>
        <a:xfrm>
          <a:off x="2988361" y="2745772"/>
          <a:ext cx="2424326" cy="1454595"/>
        </a:xfrm>
        <a:prstGeom prst="rect">
          <a:avLst/>
        </a:prstGeom>
        <a:solidFill>
          <a:schemeClr val="accent3">
            <a:hueOff val="8785616"/>
            <a:satOff val="-6136"/>
            <a:lumOff val="-13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Processed aid will appear as pending aid on bill</a:t>
          </a:r>
        </a:p>
      </dsp:txBody>
      <dsp:txXfrm>
        <a:off x="2988361" y="2745772"/>
        <a:ext cx="2424326" cy="1454595"/>
      </dsp:txXfrm>
    </dsp:sp>
    <dsp:sp modelId="{CF391C85-1B0C-49BD-A9DB-FFFF1B370F44}">
      <dsp:nvSpPr>
        <dsp:cNvPr id="0" name=""/>
        <dsp:cNvSpPr/>
      </dsp:nvSpPr>
      <dsp:spPr>
        <a:xfrm>
          <a:off x="5970283" y="2745772"/>
          <a:ext cx="2424326" cy="1454595"/>
        </a:xfrm>
        <a:prstGeom prst="rect">
          <a:avLst/>
        </a:prstGeom>
        <a:solidFill>
          <a:schemeClr val="accent3">
            <a:hueOff val="10982021"/>
            <a:satOff val="-7670"/>
            <a:lumOff val="-168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Apply for aid again next fall</a:t>
          </a:r>
        </a:p>
      </dsp:txBody>
      <dsp:txXfrm>
        <a:off x="5970283" y="2745772"/>
        <a:ext cx="2424326" cy="1454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CB54-CE17-47E3-BB62-4F736CB8BB8E}">
      <dsp:nvSpPr>
        <dsp:cNvPr id="0" name=""/>
        <dsp:cNvSpPr/>
      </dsp:nvSpPr>
      <dsp:spPr>
        <a:xfrm>
          <a:off x="40" y="236524"/>
          <a:ext cx="3863373" cy="7973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Net Price</a:t>
          </a:r>
        </a:p>
      </dsp:txBody>
      <dsp:txXfrm>
        <a:off x="40" y="236524"/>
        <a:ext cx="3863373" cy="797376"/>
      </dsp:txXfrm>
    </dsp:sp>
    <dsp:sp modelId="{341E4EA1-5CD6-4F98-AC45-57AD3B8A6DAE}">
      <dsp:nvSpPr>
        <dsp:cNvPr id="0" name=""/>
        <dsp:cNvSpPr/>
      </dsp:nvSpPr>
      <dsp:spPr>
        <a:xfrm>
          <a:off x="40" y="1033900"/>
          <a:ext cx="3863373" cy="322537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Annual cost of attendance minus grants, scholarships, tuition waivers, and any other gift aid a student receives. </a:t>
          </a:r>
        </a:p>
        <a:p>
          <a:pPr marL="228600" lvl="1" indent="-228600" algn="l" defTabSz="1111250">
            <a:lnSpc>
              <a:spcPct val="90000"/>
            </a:lnSpc>
            <a:spcBef>
              <a:spcPct val="0"/>
            </a:spcBef>
            <a:spcAft>
              <a:spcPct val="15000"/>
            </a:spcAft>
            <a:buChar char="•"/>
          </a:pPr>
          <a:r>
            <a:rPr lang="en-US" sz="2500" kern="1200" dirty="0"/>
            <a:t>The net price is individual to the individual student.</a:t>
          </a:r>
        </a:p>
      </dsp:txBody>
      <dsp:txXfrm>
        <a:off x="40" y="1033900"/>
        <a:ext cx="3863373" cy="3225375"/>
      </dsp:txXfrm>
    </dsp:sp>
    <dsp:sp modelId="{5D023838-58C1-48E7-AB85-94B2A57CC8A8}">
      <dsp:nvSpPr>
        <dsp:cNvPr id="0" name=""/>
        <dsp:cNvSpPr/>
      </dsp:nvSpPr>
      <dsp:spPr>
        <a:xfrm>
          <a:off x="4404286" y="236524"/>
          <a:ext cx="3863373" cy="797376"/>
        </a:xfrm>
        <a:prstGeom prst="rect">
          <a:avLst/>
        </a:prstGeom>
        <a:solidFill>
          <a:schemeClr val="accent3">
            <a:hueOff val="10982021"/>
            <a:satOff val="-7670"/>
            <a:lumOff val="-16861"/>
            <a:alphaOff val="0"/>
          </a:schemeClr>
        </a:solidFill>
        <a:ln w="25400" cap="flat" cmpd="sng" algn="ctr">
          <a:solidFill>
            <a:schemeClr val="accent3">
              <a:hueOff val="10982021"/>
              <a:satOff val="-7670"/>
              <a:lumOff val="-168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Sticker Price/COA </a:t>
          </a:r>
        </a:p>
      </dsp:txBody>
      <dsp:txXfrm>
        <a:off x="4404286" y="236524"/>
        <a:ext cx="3863373" cy="797376"/>
      </dsp:txXfrm>
    </dsp:sp>
    <dsp:sp modelId="{FD640D3D-2964-4F47-966B-4714674600CF}">
      <dsp:nvSpPr>
        <dsp:cNvPr id="0" name=""/>
        <dsp:cNvSpPr/>
      </dsp:nvSpPr>
      <dsp:spPr>
        <a:xfrm>
          <a:off x="4404286" y="1033900"/>
          <a:ext cx="3863373" cy="3225375"/>
        </a:xfrm>
        <a:prstGeom prst="rect">
          <a:avLst/>
        </a:prstGeom>
        <a:solidFill>
          <a:schemeClr val="accent3">
            <a:tint val="40000"/>
            <a:alpha val="90000"/>
            <a:hueOff val="12099053"/>
            <a:satOff val="-33517"/>
            <a:lumOff val="-4177"/>
            <a:alphaOff val="0"/>
          </a:schemeClr>
        </a:solidFill>
        <a:ln w="25400" cap="flat" cmpd="sng" algn="ctr">
          <a:solidFill>
            <a:schemeClr val="accent3">
              <a:tint val="40000"/>
              <a:alpha val="90000"/>
              <a:hueOff val="12099053"/>
              <a:satOff val="-33517"/>
              <a:lumOff val="-4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t>Total cost of attendance (COA) encompassing yearly expense for a specified school - not taking aid into account.</a:t>
          </a:r>
          <a:endParaRPr lang="en-US" sz="2500" kern="1200" dirty="0"/>
        </a:p>
      </dsp:txBody>
      <dsp:txXfrm>
        <a:off x="4404286" y="1033900"/>
        <a:ext cx="3863373" cy="322537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80643E-E98D-34EB-6FA0-F86B50167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BC8F24-74CB-35E5-9ECD-6D00497624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F81D85-15A1-7046-8B96-A23ABF5BDB80}" type="datetimeFigureOut">
              <a:rPr lang="en-US" smtClean="0"/>
              <a:t>2/12/2025</a:t>
            </a:fld>
            <a:endParaRPr lang="en-US"/>
          </a:p>
        </p:txBody>
      </p:sp>
      <p:sp>
        <p:nvSpPr>
          <p:cNvPr id="4" name="Footer Placeholder 3">
            <a:extLst>
              <a:ext uri="{FF2B5EF4-FFF2-40B4-BE49-F238E27FC236}">
                <a16:creationId xmlns:a16="http://schemas.microsoft.com/office/drawing/2014/main" id="{E894651B-C9B0-56BD-C1FA-37845A7B62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B52B56-5AFB-3322-359E-6E813591B6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3EC58D-6B12-4841-8B9F-9112614A9874}" type="slidenum">
              <a:rPr lang="en-US" smtClean="0"/>
              <a:t>‹#›</a:t>
            </a:fld>
            <a:endParaRPr lang="en-US"/>
          </a:p>
        </p:txBody>
      </p:sp>
    </p:spTree>
    <p:extLst>
      <p:ext uri="{BB962C8B-B14F-4D97-AF65-F5344CB8AC3E}">
        <p14:creationId xmlns:p14="http://schemas.microsoft.com/office/powerpoint/2010/main" val="184454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A85DD-22F9-4B00-8B02-4E6A79E23E52}" type="datetimeFigureOut">
              <a:rPr lang="en-US" smtClean="0"/>
              <a:t>2/12/2025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D51DD-B307-4DA3-A5D4-9C37807A78D7}" type="slidenum">
              <a:rPr lang="en-US" smtClean="0"/>
              <a:t>‹#›</a:t>
            </a:fld>
            <a:endParaRPr lang="en-US"/>
          </a:p>
        </p:txBody>
      </p:sp>
    </p:spTree>
    <p:extLst>
      <p:ext uri="{BB962C8B-B14F-4D97-AF65-F5344CB8AC3E}">
        <p14:creationId xmlns:p14="http://schemas.microsoft.com/office/powerpoint/2010/main" val="252688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memaine.com/wp-content/uploads/2019/03/Comparing-Awards-onlin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file:///C:\Users\mradley\OneDrive%20-%20Finance%20Authority%20of%20Maine\Desktop\Slides\WW%20Offer%20PDF.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udentaid.gov/understand-aid/types/loans/plu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reeronestop.org/Toolkit/Wages/find-salary.aspx?newsearch=tru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D51DD-B307-4DA3-A5D4-9C37807A78D7}" type="slidenum">
              <a:rPr lang="en-US" smtClean="0"/>
              <a:t>1</a:t>
            </a:fld>
            <a:endParaRPr lang="en-US"/>
          </a:p>
        </p:txBody>
      </p:sp>
    </p:spTree>
    <p:extLst>
      <p:ext uri="{BB962C8B-B14F-4D97-AF65-F5344CB8AC3E}">
        <p14:creationId xmlns:p14="http://schemas.microsoft.com/office/powerpoint/2010/main" val="180734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Comparing-Awards-online.pdf (famemaine.com)</a:t>
            </a:r>
            <a:endParaRPr lang="en-US" dirty="0"/>
          </a:p>
          <a:p>
            <a:r>
              <a:rPr lang="en-US" dirty="0">
                <a:hlinkClick r:id="rId4"/>
              </a:rPr>
              <a:t>WW Offer PDF.pdf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4D51DD-B307-4DA3-A5D4-9C37807A78D7}" type="slidenum">
              <a:rPr lang="en-US" smtClean="0"/>
              <a:t>12</a:t>
            </a:fld>
            <a:endParaRPr lang="en-US" dirty="0"/>
          </a:p>
        </p:txBody>
      </p:sp>
    </p:spTree>
    <p:extLst>
      <p:ext uri="{BB962C8B-B14F-4D97-AF65-F5344CB8AC3E}">
        <p14:creationId xmlns:p14="http://schemas.microsoft.com/office/powerpoint/2010/main" val="13806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D51DD-B307-4DA3-A5D4-9C37807A78D7}" type="slidenum">
              <a:rPr lang="en-US" smtClean="0"/>
              <a:t>13</a:t>
            </a:fld>
            <a:endParaRPr lang="en-US" dirty="0"/>
          </a:p>
        </p:txBody>
      </p:sp>
    </p:spTree>
    <p:extLst>
      <p:ext uri="{BB962C8B-B14F-4D97-AF65-F5344CB8AC3E}">
        <p14:creationId xmlns:p14="http://schemas.microsoft.com/office/powerpoint/2010/main" val="393316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Deadline was April 15</a:t>
            </a:r>
            <a:r>
              <a:rPr lang="en-US" sz="1200" baseline="30000" dirty="0"/>
              <a:t>th</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err="1"/>
              <a:t>Eligability</a:t>
            </a:r>
            <a:r>
              <a:rPr lang="en-US" sz="1200" dirty="0"/>
              <a:t>: Partner HS, partner college, SAI 20,000 or less, GPA of C / B or better depending on selected college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SAI may have changed from when initial emails estimating eligibility were sent out. Changes in the back end of the FAFSA may have lowered SAI. We suggest students check their FSS for most up to date info.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Talk about impact to the bill ( 5k/</a:t>
            </a:r>
            <a:r>
              <a:rPr lang="en-US" sz="1200" dirty="0" err="1"/>
              <a:t>yr</a:t>
            </a:r>
            <a:r>
              <a:rPr lang="en-US" sz="1200" dirty="0"/>
              <a:t>  or 3k/</a:t>
            </a:r>
            <a:r>
              <a:rPr lang="en-US" sz="1200" dirty="0" err="1"/>
              <a:t>yr</a:t>
            </a:r>
            <a:r>
              <a:rPr lang="en-US" sz="1200"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44D51DD-B307-4DA3-A5D4-9C37807A78D7}" type="slidenum">
              <a:rPr lang="en-US" smtClean="0"/>
              <a:t>14</a:t>
            </a:fld>
            <a:endParaRPr lang="en-US"/>
          </a:p>
        </p:txBody>
      </p:sp>
    </p:spTree>
    <p:extLst>
      <p:ext uri="{BB962C8B-B14F-4D97-AF65-F5344CB8AC3E}">
        <p14:creationId xmlns:p14="http://schemas.microsoft.com/office/powerpoint/2010/main" val="171247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fill out a profile on here and MCF will find scholarships that match to you! </a:t>
            </a:r>
          </a:p>
          <a:p>
            <a:endParaRPr lang="en-US" dirty="0"/>
          </a:p>
          <a:p>
            <a:r>
              <a:rPr lang="en-US" dirty="0"/>
              <a:t>Lots of diversity for not just HS seniors but sophomore year and beyond, non traditional students, and more. </a:t>
            </a:r>
          </a:p>
        </p:txBody>
      </p:sp>
      <p:sp>
        <p:nvSpPr>
          <p:cNvPr id="4" name="Slide Number Placeholder 3"/>
          <p:cNvSpPr>
            <a:spLocks noGrp="1"/>
          </p:cNvSpPr>
          <p:nvPr>
            <p:ph type="sldNum" sz="quarter" idx="5"/>
          </p:nvPr>
        </p:nvSpPr>
        <p:spPr/>
        <p:txBody>
          <a:bodyPr/>
          <a:lstStyle/>
          <a:p>
            <a:fld id="{344D51DD-B307-4DA3-A5D4-9C37807A78D7}" type="slidenum">
              <a:rPr lang="en-US" smtClean="0"/>
              <a:t>15</a:t>
            </a:fld>
            <a:endParaRPr lang="en-US" dirty="0"/>
          </a:p>
        </p:txBody>
      </p:sp>
    </p:spTree>
    <p:extLst>
      <p:ext uri="{BB962C8B-B14F-4D97-AF65-F5344CB8AC3E}">
        <p14:creationId xmlns:p14="http://schemas.microsoft.com/office/powerpoint/2010/main" val="166796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Scholarships for </a:t>
            </a:r>
            <a:r>
              <a:rPr lang="en-US" dirty="0" err="1"/>
              <a:t>maine</a:t>
            </a:r>
            <a:r>
              <a:rPr lang="en-US" dirty="0"/>
              <a:t> students only</a:t>
            </a:r>
          </a:p>
          <a:p>
            <a:pPr marL="628650" lvl="1" indent="-171450">
              <a:buFontTx/>
              <a:buChar char="-"/>
            </a:pPr>
            <a:r>
              <a:rPr lang="en-US" dirty="0"/>
              <a:t>Filters for: </a:t>
            </a:r>
          </a:p>
          <a:p>
            <a:pPr marL="628650" lvl="1" indent="-171450">
              <a:buFontTx/>
              <a:buChar char="-"/>
            </a:pPr>
            <a:r>
              <a:rPr lang="en-US" dirty="0"/>
              <a:t>HS, college student, adult learner, major</a:t>
            </a:r>
          </a:p>
          <a:p>
            <a:pPr marL="171450" indent="-171450">
              <a:buFontTx/>
              <a:buChar char="-"/>
            </a:pPr>
            <a:r>
              <a:rPr lang="en-US" dirty="0"/>
              <a:t>Maine leg historically has been going unawarded – Jun 1</a:t>
            </a:r>
            <a:r>
              <a:rPr lang="en-US" baseline="30000" dirty="0"/>
              <a:t>st</a:t>
            </a:r>
            <a:r>
              <a:rPr lang="en-US" dirty="0"/>
              <a:t> deadline</a:t>
            </a:r>
          </a:p>
          <a:p>
            <a:pPr marL="628650" lvl="1" indent="-171450">
              <a:buFontTx/>
              <a:buChar char="-"/>
            </a:pPr>
            <a:r>
              <a:rPr lang="en-US" dirty="0"/>
              <a:t>we administer it</a:t>
            </a:r>
          </a:p>
          <a:p>
            <a:pPr marL="628650" lvl="1" indent="-171450">
              <a:buFontTx/>
              <a:buChar char="-"/>
            </a:pPr>
            <a:r>
              <a:rPr lang="en-US" dirty="0"/>
              <a:t>16 scholarships, 1 for each county</a:t>
            </a:r>
          </a:p>
          <a:p>
            <a:pPr marL="628650" lvl="1" indent="-171450">
              <a:buFontTx/>
              <a:buChar char="-"/>
            </a:pPr>
            <a:r>
              <a:rPr lang="en-US" dirty="0"/>
              <a:t>In the neighborhood of 5 and 6 scholarships awarded over the past two years. </a:t>
            </a:r>
          </a:p>
        </p:txBody>
      </p:sp>
      <p:sp>
        <p:nvSpPr>
          <p:cNvPr id="4" name="Slide Number Placeholder 3"/>
          <p:cNvSpPr>
            <a:spLocks noGrp="1"/>
          </p:cNvSpPr>
          <p:nvPr>
            <p:ph type="sldNum" sz="quarter" idx="5"/>
          </p:nvPr>
        </p:nvSpPr>
        <p:spPr/>
        <p:txBody>
          <a:bodyPr/>
          <a:lstStyle/>
          <a:p>
            <a:fld id="{344D51DD-B307-4DA3-A5D4-9C37807A78D7}" type="slidenum">
              <a:rPr lang="en-US" smtClean="0"/>
              <a:t>16</a:t>
            </a:fld>
            <a:endParaRPr lang="en-US" dirty="0"/>
          </a:p>
        </p:txBody>
      </p:sp>
    </p:spTree>
    <p:extLst>
      <p:ext uri="{BB962C8B-B14F-4D97-AF65-F5344CB8AC3E}">
        <p14:creationId xmlns:p14="http://schemas.microsoft.com/office/powerpoint/2010/main" val="784865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 to reputable orgs websites that may fit specific areas of study </a:t>
            </a:r>
          </a:p>
          <a:p>
            <a:pPr marL="171450" indent="-171450">
              <a:buFontTx/>
              <a:buChar char="-"/>
            </a:pPr>
            <a:r>
              <a:rPr lang="en-US" dirty="0"/>
              <a:t>Even try just googling their major then “scholarship” </a:t>
            </a:r>
          </a:p>
        </p:txBody>
      </p:sp>
      <p:sp>
        <p:nvSpPr>
          <p:cNvPr id="4" name="Slide Number Placeholder 3"/>
          <p:cNvSpPr>
            <a:spLocks noGrp="1"/>
          </p:cNvSpPr>
          <p:nvPr>
            <p:ph type="sldNum" sz="quarter" idx="5"/>
          </p:nvPr>
        </p:nvSpPr>
        <p:spPr/>
        <p:txBody>
          <a:bodyPr/>
          <a:lstStyle/>
          <a:p>
            <a:fld id="{344D51DD-B307-4DA3-A5D4-9C37807A78D7}" type="slidenum">
              <a:rPr lang="en-US" smtClean="0"/>
              <a:t>17</a:t>
            </a:fld>
            <a:endParaRPr lang="en-US" dirty="0"/>
          </a:p>
        </p:txBody>
      </p:sp>
    </p:spTree>
    <p:extLst>
      <p:ext uri="{BB962C8B-B14F-4D97-AF65-F5344CB8AC3E}">
        <p14:creationId xmlns:p14="http://schemas.microsoft.com/office/powerpoint/2010/main" val="324842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11"/>
              </a:spcBef>
              <a:spcAft>
                <a:spcPts val="611"/>
              </a:spcAft>
              <a:buClr>
                <a:srgbClr val="8CB000"/>
              </a:buClr>
              <a:buFontTx/>
              <a:buChar char="-"/>
            </a:pPr>
            <a:r>
              <a:rPr lang="en-US" dirty="0"/>
              <a:t>Is it sustainable? </a:t>
            </a:r>
          </a:p>
          <a:p>
            <a:pPr marL="171450" indent="-171450">
              <a:spcBef>
                <a:spcPts val="611"/>
              </a:spcBef>
              <a:spcAft>
                <a:spcPts val="611"/>
              </a:spcAft>
              <a:buClr>
                <a:srgbClr val="8CB000"/>
              </a:buClr>
              <a:buFontTx/>
              <a:buChar char="-"/>
            </a:pPr>
            <a:r>
              <a:rPr lang="en-US" dirty="0"/>
              <a:t>What is the plan? All savings first year then loans? </a:t>
            </a:r>
          </a:p>
          <a:p>
            <a:pPr marL="171450" indent="-171450">
              <a:spcBef>
                <a:spcPts val="611"/>
              </a:spcBef>
              <a:spcAft>
                <a:spcPts val="611"/>
              </a:spcAft>
              <a:buClr>
                <a:srgbClr val="8CB000"/>
              </a:buClr>
              <a:buFontTx/>
              <a:buChar char="-"/>
            </a:pPr>
            <a:r>
              <a:rPr lang="en-US" dirty="0"/>
              <a:t>Impact of lots of non renewable scholarships? </a:t>
            </a:r>
          </a:p>
        </p:txBody>
      </p:sp>
      <p:sp>
        <p:nvSpPr>
          <p:cNvPr id="4" name="Slide Number Placeholder 3"/>
          <p:cNvSpPr>
            <a:spLocks noGrp="1"/>
          </p:cNvSpPr>
          <p:nvPr>
            <p:ph type="sldNum" sz="quarter" idx="10"/>
          </p:nvPr>
        </p:nvSpPr>
        <p:spPr/>
        <p:txBody>
          <a:bodyPr/>
          <a:lstStyle/>
          <a:p>
            <a:fld id="{A41A2B3C-6C24-44F2-99AC-7E42C0E71150}" type="slidenum">
              <a:rPr lang="en-US" smtClean="0"/>
              <a:t>18</a:t>
            </a:fld>
            <a:endParaRPr lang="en-US" dirty="0"/>
          </a:p>
        </p:txBody>
      </p:sp>
    </p:spTree>
    <p:extLst>
      <p:ext uri="{BB962C8B-B14F-4D97-AF65-F5344CB8AC3E}">
        <p14:creationId xmlns:p14="http://schemas.microsoft.com/office/powerpoint/2010/main" val="176156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Infographic from FSA </a:t>
            </a:r>
          </a:p>
          <a:p>
            <a:pPr marL="171450" indent="-171450">
              <a:buFontTx/>
              <a:buChar char="-"/>
            </a:pPr>
            <a:r>
              <a:rPr lang="en-US" dirty="0"/>
              <a:t>WE have lots of useful </a:t>
            </a:r>
            <a:r>
              <a:rPr lang="en-US" dirty="0" err="1"/>
              <a:t>edu</a:t>
            </a:r>
            <a:r>
              <a:rPr lang="en-US" dirty="0"/>
              <a:t> tools on our website about borrowing</a:t>
            </a:r>
          </a:p>
          <a:p>
            <a:pPr marL="171450" indent="-171450">
              <a:buFontTx/>
              <a:buChar char="-"/>
            </a:pPr>
            <a:r>
              <a:rPr lang="en-US" b="0" i="0" u="sng" dirty="0">
                <a:solidFill>
                  <a:srgbClr val="5F8631"/>
                </a:solidFill>
                <a:effectLst/>
                <a:latin typeface="Overpass"/>
                <a:hlinkClick r:id="rId3"/>
              </a:rPr>
              <a:t>Federal Direct PLUS Loan</a:t>
            </a:r>
            <a:r>
              <a:rPr lang="en-US" b="0" i="0" dirty="0">
                <a:solidFill>
                  <a:srgbClr val="626262"/>
                </a:solidFill>
                <a:effectLst/>
                <a:latin typeface="Overpass"/>
              </a:rPr>
              <a:t> for parents and graduate students is a credit-based loan. Direct PLUS Loans can help pay for expenses not covered by other financial aid.</a:t>
            </a:r>
          </a:p>
          <a:p>
            <a:pPr marL="171450" indent="-171450">
              <a:buFontTx/>
              <a:buChar char="-"/>
            </a:pPr>
            <a:r>
              <a:rPr lang="en-US" b="0" i="0" dirty="0">
                <a:solidFill>
                  <a:srgbClr val="626262"/>
                </a:solidFill>
                <a:effectLst/>
                <a:latin typeface="Overpass"/>
              </a:rPr>
              <a:t>PLUS loans require credit &amp; are charged a loan fee a little over 4%</a:t>
            </a:r>
          </a:p>
          <a:p>
            <a:pPr marL="171450" indent="-171450">
              <a:buFontTx/>
              <a:buChar char="-"/>
            </a:pPr>
            <a:endParaRPr lang="en-US" b="0" i="0" dirty="0">
              <a:solidFill>
                <a:srgbClr val="626262"/>
              </a:solidFill>
              <a:effectLst/>
              <a:latin typeface="Overpass"/>
            </a:endParaRPr>
          </a:p>
          <a:p>
            <a:pPr marL="171450" indent="-171450">
              <a:buFontTx/>
              <a:buChar char="-"/>
            </a:pPr>
            <a:r>
              <a:rPr lang="en-US" b="0" i="0" dirty="0">
                <a:solidFill>
                  <a:srgbClr val="626262"/>
                </a:solidFill>
                <a:effectLst/>
                <a:latin typeface="Overpass"/>
              </a:rPr>
              <a:t>Private student loans are </a:t>
            </a:r>
          </a:p>
          <a:p>
            <a:pPr marL="628650" lvl="1" indent="-171450">
              <a:buFontTx/>
              <a:buChar char="-"/>
            </a:pPr>
            <a:r>
              <a:rPr lang="en-US" b="0" i="0" dirty="0">
                <a:solidFill>
                  <a:srgbClr val="626262"/>
                </a:solidFill>
                <a:effectLst/>
                <a:latin typeface="Overpass"/>
              </a:rPr>
              <a:t>credit-based </a:t>
            </a:r>
          </a:p>
          <a:p>
            <a:pPr marL="628650" lvl="1" indent="-171450">
              <a:buFontTx/>
              <a:buChar char="-"/>
            </a:pPr>
            <a:r>
              <a:rPr lang="en-US" b="0" i="0" dirty="0">
                <a:solidFill>
                  <a:srgbClr val="626262"/>
                </a:solidFill>
                <a:effectLst/>
                <a:latin typeface="Overpass"/>
              </a:rPr>
              <a:t>offered through banks, credit unions, and state agencies. </a:t>
            </a:r>
          </a:p>
          <a:p>
            <a:pPr marL="628650" lvl="1" indent="-171450">
              <a:buFontTx/>
              <a:buChar char="-"/>
            </a:pPr>
            <a:r>
              <a:rPr lang="en-US" b="0" i="0" dirty="0">
                <a:solidFill>
                  <a:srgbClr val="626262"/>
                </a:solidFill>
                <a:effectLst/>
                <a:latin typeface="Overpass"/>
              </a:rPr>
              <a:t>Usually, the student is the borrower and will need a creditworthy cosigner like a parent or grandparent</a:t>
            </a:r>
          </a:p>
          <a:p>
            <a:pPr marL="628650" lvl="1" indent="-171450">
              <a:buFontTx/>
              <a:buChar char="-"/>
            </a:pPr>
            <a:r>
              <a:rPr lang="en-US" b="0" i="0" dirty="0">
                <a:solidFill>
                  <a:srgbClr val="626262"/>
                </a:solidFill>
                <a:effectLst/>
                <a:latin typeface="Overpass"/>
              </a:rPr>
              <a:t>Each offer different programs: interest rates, fees, rate type, </a:t>
            </a:r>
            <a:r>
              <a:rPr lang="en-US" b="0" i="0" dirty="0" err="1">
                <a:solidFill>
                  <a:srgbClr val="626262"/>
                </a:solidFill>
                <a:effectLst/>
                <a:latin typeface="Overpass"/>
              </a:rPr>
              <a:t>etc</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44D51DD-B307-4DA3-A5D4-9C37807A78D7}" type="slidenum">
              <a:rPr lang="en-US" smtClean="0"/>
              <a:t>19</a:t>
            </a:fld>
            <a:endParaRPr lang="en-US" dirty="0"/>
          </a:p>
        </p:txBody>
      </p:sp>
    </p:spTree>
    <p:extLst>
      <p:ext uri="{BB962C8B-B14F-4D97-AF65-F5344CB8AC3E}">
        <p14:creationId xmlns:p14="http://schemas.microsoft.com/office/powerpoint/2010/main" val="839755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Always save the loan discussion for last </a:t>
            </a:r>
          </a:p>
          <a:p>
            <a:pPr marL="171450" indent="-171450">
              <a:buFontTx/>
              <a:buChar char="-"/>
            </a:pPr>
            <a:r>
              <a:rPr lang="en-US" dirty="0"/>
              <a:t>Particularly about the SL stigma and media, drowning in student debt is those private loans. </a:t>
            </a:r>
          </a:p>
          <a:p>
            <a:pPr marL="171450" indent="-171450">
              <a:buFontTx/>
              <a:buChar char="-"/>
            </a:pPr>
            <a:r>
              <a:rPr lang="en-US" dirty="0"/>
              <a:t>Go over graphic: </a:t>
            </a:r>
          </a:p>
          <a:p>
            <a:pPr marL="628650" lvl="1" indent="-171450">
              <a:buFontTx/>
              <a:buChar char="-"/>
            </a:pPr>
            <a:r>
              <a:rPr lang="en-US" dirty="0"/>
              <a:t>Typical student loan repayment term is ten years. Not always the case </a:t>
            </a:r>
            <a:r>
              <a:rPr lang="en-US" dirty="0" err="1"/>
              <a:t>tho</a:t>
            </a:r>
            <a:r>
              <a:rPr lang="en-US" dirty="0"/>
              <a:t>, could be less and quicker! </a:t>
            </a:r>
          </a:p>
          <a:p>
            <a:pPr marL="628650" lvl="1" indent="-171450">
              <a:buFontTx/>
              <a:buChar char="-"/>
            </a:pPr>
            <a:r>
              <a:rPr lang="en-US" dirty="0"/>
              <a:t>The faster paid off, the less interest and fees. </a:t>
            </a:r>
          </a:p>
          <a:p>
            <a:pPr marL="171450" indent="-171450">
              <a:buFontTx/>
              <a:buChar char="-"/>
            </a:pPr>
            <a:r>
              <a:rPr lang="en-US" dirty="0"/>
              <a:t>Our websites student loan calc (ask </a:t>
            </a:r>
            <a:r>
              <a:rPr lang="en-US" dirty="0" err="1"/>
              <a:t>flo</a:t>
            </a:r>
            <a:r>
              <a:rPr lang="en-US" dirty="0"/>
              <a:t> to drop)</a:t>
            </a:r>
          </a:p>
          <a:p>
            <a:pPr marL="171450" indent="-171450">
              <a:buFontTx/>
              <a:buChar char="-"/>
            </a:pPr>
            <a:r>
              <a:rPr lang="en-US" dirty="0"/>
              <a:t>Golden rule: don’t borrow in total more than you expect to make your first year in salary – the payment will not be achievable </a:t>
            </a:r>
          </a:p>
          <a:p>
            <a:pPr marL="628650" lvl="1" indent="-171450">
              <a:buFontTx/>
              <a:buChar char="-"/>
            </a:pPr>
            <a:r>
              <a:rPr lang="en-US" dirty="0"/>
              <a:t>Go to career one stop for this info: </a:t>
            </a:r>
            <a:r>
              <a:rPr lang="en-US" dirty="0">
                <a:hlinkClick r:id="rId3"/>
              </a:rPr>
              <a:t>Salary Finder | </a:t>
            </a:r>
            <a:r>
              <a:rPr lang="en-US" dirty="0" err="1">
                <a:hlinkClick r:id="rId3"/>
              </a:rPr>
              <a:t>CareerOneStop</a:t>
            </a:r>
            <a:r>
              <a:rPr lang="en-US" dirty="0"/>
              <a:t> – using Mechanical Engineers</a:t>
            </a:r>
          </a:p>
          <a:p>
            <a:pPr marL="628650" lvl="1" indent="-171450">
              <a:buFontTx/>
              <a:buChar char="-"/>
            </a:pPr>
            <a:r>
              <a:rPr lang="en-US" dirty="0"/>
              <a:t>Encourage students to explore this info and use these tools</a:t>
            </a:r>
          </a:p>
        </p:txBody>
      </p:sp>
      <p:sp>
        <p:nvSpPr>
          <p:cNvPr id="4" name="Slide Number Placeholder 3"/>
          <p:cNvSpPr>
            <a:spLocks noGrp="1"/>
          </p:cNvSpPr>
          <p:nvPr>
            <p:ph type="sldNum" sz="quarter" idx="5"/>
          </p:nvPr>
        </p:nvSpPr>
        <p:spPr/>
        <p:txBody>
          <a:bodyPr/>
          <a:lstStyle/>
          <a:p>
            <a:fld id="{344D51DD-B307-4DA3-A5D4-9C37807A78D7}" type="slidenum">
              <a:rPr lang="en-US" smtClean="0"/>
              <a:t>20</a:t>
            </a:fld>
            <a:endParaRPr lang="en-US" dirty="0"/>
          </a:p>
        </p:txBody>
      </p:sp>
    </p:spTree>
    <p:extLst>
      <p:ext uri="{BB962C8B-B14F-4D97-AF65-F5344CB8AC3E}">
        <p14:creationId xmlns:p14="http://schemas.microsoft.com/office/powerpoint/2010/main" val="195028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06A107-5F14-4854-83A7-BDEBC4F4E9CE}"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121867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buClr>
                <a:srgbClr val="8CB000"/>
              </a:buClr>
            </a:pPr>
            <a:r>
              <a:rPr lang="en-US" dirty="0"/>
              <a:t>To meet or beat a school’s priority financial aid deadline, students should file the FAFSA (Free Application for Federal Student Aid) at fafsa.gov ASAP.  If you have students who have not yet filed their FAFSA, even if they are not sure of their fall plans, have them file the FAFSA now so they don’t miss out on aid. </a:t>
            </a:r>
          </a:p>
          <a:p>
            <a:pPr>
              <a:spcBef>
                <a:spcPts val="611"/>
              </a:spcBef>
              <a:spcAft>
                <a:spcPts val="611"/>
              </a:spcAft>
              <a:buClr>
                <a:srgbClr val="8CB000"/>
              </a:buClr>
            </a:pPr>
            <a:endParaRPr lang="en-US" dirty="0"/>
          </a:p>
          <a:p>
            <a:pPr>
              <a:spcBef>
                <a:spcPts val="611"/>
              </a:spcBef>
              <a:spcAft>
                <a:spcPts val="611"/>
              </a:spcAft>
              <a:buClr>
                <a:srgbClr val="8CB000"/>
              </a:buClr>
            </a:pPr>
            <a:r>
              <a:rPr lang="en-US" dirty="0"/>
              <a:t>When you file FAFSA can be sent up to 20 colleges</a:t>
            </a:r>
          </a:p>
          <a:p>
            <a:pPr>
              <a:spcBef>
                <a:spcPts val="611"/>
              </a:spcBef>
              <a:spcAft>
                <a:spcPts val="611"/>
              </a:spcAft>
              <a:buClr>
                <a:srgbClr val="8CB000"/>
              </a:buClr>
            </a:pPr>
            <a:endParaRPr lang="en-US" dirty="0"/>
          </a:p>
          <a:p>
            <a:pPr>
              <a:spcBef>
                <a:spcPts val="611"/>
              </a:spcBef>
              <a:spcAft>
                <a:spcPts val="611"/>
              </a:spcAft>
              <a:buClr>
                <a:srgbClr val="8CB000"/>
              </a:buClr>
            </a:pPr>
            <a:r>
              <a:rPr lang="en-US" dirty="0"/>
              <a:t>The FAFSA is processed producing a FSS (FAFSA Submission Summary) that is sent to the student and any school listed on the FAFSA.  The FSS lists the student’s SAI or Student Aid Index (this is the financial fitness factor used by schools to calculate financial aid awards). </a:t>
            </a:r>
          </a:p>
          <a:p>
            <a:pPr>
              <a:spcBef>
                <a:spcPts val="611"/>
              </a:spcBef>
              <a:spcAft>
                <a:spcPts val="611"/>
              </a:spcAft>
              <a:buClr>
                <a:srgbClr val="8CB000"/>
              </a:buClr>
            </a:pPr>
            <a:endParaRPr lang="en-US" dirty="0"/>
          </a:p>
          <a:p>
            <a:pPr>
              <a:spcBef>
                <a:spcPts val="611"/>
              </a:spcBef>
              <a:spcAft>
                <a:spcPts val="611"/>
              </a:spcAft>
              <a:buClr>
                <a:srgbClr val="8CB000"/>
              </a:buClr>
            </a:pPr>
            <a:r>
              <a:rPr lang="en-US" dirty="0"/>
              <a:t>Students should carefully review the FSS and correct any mistakes to ensure an accurate SAI because this factor impacts their financial aid award.  Updated SAIs are automatically sent to each school, every time the FAFSA is updated. </a:t>
            </a:r>
          </a:p>
          <a:p>
            <a:pPr>
              <a:spcBef>
                <a:spcPts val="611"/>
              </a:spcBef>
              <a:spcAft>
                <a:spcPts val="611"/>
              </a:spcAft>
              <a:buClr>
                <a:srgbClr val="8CB000"/>
              </a:buClr>
            </a:pPr>
            <a:endParaRPr lang="en-US" dirty="0"/>
          </a:p>
          <a:p>
            <a:pPr marL="0" marR="0" lvl="0" indent="0" algn="l" defTabSz="914400" rtl="0" eaLnBrk="1" fontAlgn="auto" latinLnBrk="0" hangingPunct="1">
              <a:lnSpc>
                <a:spcPct val="100000"/>
              </a:lnSpc>
              <a:spcBef>
                <a:spcPts val="611"/>
              </a:spcBef>
              <a:spcAft>
                <a:spcPts val="611"/>
              </a:spcAft>
              <a:buClr>
                <a:srgbClr val="8CB000"/>
              </a:buClr>
              <a:buSzTx/>
              <a:buFontTx/>
              <a:buNone/>
              <a:tabLst/>
              <a:defRPr/>
            </a:pPr>
            <a:r>
              <a:rPr lang="en-US" b="1" i="0" u="sng" baseline="0" dirty="0"/>
              <a:t>Usually</a:t>
            </a:r>
            <a:r>
              <a:rPr lang="en-US" i="0" baseline="0" dirty="0"/>
              <a:t> the school will send a financial aid offer if the student is accepted. THIS PROCESS CAN VARY:  Some schools send a request for documents first before sending an financial aid offer, some schools send an financial aid offer even if they are not accepted.  No federal regulation on how this occurs.</a:t>
            </a:r>
          </a:p>
          <a:p>
            <a:pPr>
              <a:spcBef>
                <a:spcPts val="611"/>
              </a:spcBef>
              <a:spcAft>
                <a:spcPts val="611"/>
              </a:spcAft>
              <a:buClr>
                <a:srgbClr val="8CB000"/>
              </a:buClr>
            </a:pPr>
            <a:endParaRPr lang="en-US" dirty="0"/>
          </a:p>
          <a:p>
            <a:pPr>
              <a:spcBef>
                <a:spcPts val="611"/>
              </a:spcBef>
              <a:spcAft>
                <a:spcPts val="611"/>
              </a:spcAft>
              <a:buClr>
                <a:srgbClr val="8CB000"/>
              </a:buClr>
            </a:pPr>
            <a:endParaRPr lang="en-US" i="1" baseline="0" dirty="0"/>
          </a:p>
        </p:txBody>
      </p:sp>
      <p:sp>
        <p:nvSpPr>
          <p:cNvPr id="4" name="Slide Number Placeholder 3"/>
          <p:cNvSpPr>
            <a:spLocks noGrp="1"/>
          </p:cNvSpPr>
          <p:nvPr>
            <p:ph type="sldNum" sz="quarter" idx="10"/>
          </p:nvPr>
        </p:nvSpPr>
        <p:spPr/>
        <p:txBody>
          <a:bodyPr/>
          <a:lstStyle/>
          <a:p>
            <a:fld id="{A41A2B3C-6C24-44F2-99AC-7E42C0E71150}" type="slidenum">
              <a:rPr lang="en-US" smtClean="0"/>
              <a:t>3</a:t>
            </a:fld>
            <a:endParaRPr lang="en-US" dirty="0"/>
          </a:p>
        </p:txBody>
      </p:sp>
    </p:spTree>
    <p:extLst>
      <p:ext uri="{BB962C8B-B14F-4D97-AF65-F5344CB8AC3E}">
        <p14:creationId xmlns:p14="http://schemas.microsoft.com/office/powerpoint/2010/main" val="426908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buClr>
                <a:srgbClr val="8CB000"/>
              </a:buClr>
            </a:pPr>
            <a:r>
              <a:rPr lang="en-US" i="0" baseline="0" dirty="0"/>
              <a:t>The financial aid offer is sent showing estimated aid. These looks different depending on the college seeing as there isn’t one unified format for offers. They are required to share the same information, but often takes a detail oriented individual to compare them in a uniform manner. </a:t>
            </a:r>
          </a:p>
          <a:p>
            <a:pPr>
              <a:spcBef>
                <a:spcPts val="611"/>
              </a:spcBef>
              <a:spcAft>
                <a:spcPts val="611"/>
              </a:spcAft>
              <a:buClr>
                <a:srgbClr val="8CB000"/>
              </a:buClr>
            </a:pPr>
            <a:endParaRPr lang="en-US" i="0" baseline="0" dirty="0"/>
          </a:p>
          <a:p>
            <a:pPr>
              <a:spcBef>
                <a:spcPts val="611"/>
              </a:spcBef>
              <a:spcAft>
                <a:spcPts val="611"/>
              </a:spcAft>
              <a:buClr>
                <a:srgbClr val="8CB000"/>
              </a:buClr>
            </a:pPr>
            <a:r>
              <a:rPr lang="en-US" i="0" baseline="0" dirty="0"/>
              <a:t>What our SOP is when comparing aid offers with families, is to help them determine YOUR net price of each school, so using tools we have available subtract the gift aid from the direct costs so the can be compared equally. The net price is what the true cost will be for one year of school. </a:t>
            </a:r>
          </a:p>
          <a:p>
            <a:pPr>
              <a:spcBef>
                <a:spcPts val="611"/>
              </a:spcBef>
              <a:spcAft>
                <a:spcPts val="611"/>
              </a:spcAft>
              <a:buClr>
                <a:srgbClr val="8CB000"/>
              </a:buClr>
            </a:pPr>
            <a:endParaRPr lang="en-US" i="0" baseline="0" dirty="0"/>
          </a:p>
          <a:p>
            <a:pPr>
              <a:spcBef>
                <a:spcPts val="611"/>
              </a:spcBef>
              <a:spcAft>
                <a:spcPts val="611"/>
              </a:spcAft>
              <a:buClr>
                <a:srgbClr val="8CB000"/>
              </a:buClr>
            </a:pPr>
            <a:r>
              <a:rPr lang="en-US" i="0" baseline="0" dirty="0"/>
              <a:t>Once offers compared and decisions are made, accept the aid and have the school grab the aid on your behalf. </a:t>
            </a:r>
          </a:p>
          <a:p>
            <a:pPr>
              <a:spcBef>
                <a:spcPts val="611"/>
              </a:spcBef>
              <a:spcAft>
                <a:spcPts val="611"/>
              </a:spcAft>
              <a:buClr>
                <a:srgbClr val="8CB000"/>
              </a:buClr>
            </a:pPr>
            <a:endParaRPr lang="en-US" i="0" baseline="0" dirty="0"/>
          </a:p>
          <a:p>
            <a:pPr>
              <a:spcBef>
                <a:spcPts val="611"/>
              </a:spcBef>
              <a:spcAft>
                <a:spcPts val="611"/>
              </a:spcAft>
              <a:buClr>
                <a:srgbClr val="8CB000"/>
              </a:buClr>
            </a:pPr>
            <a:r>
              <a:rPr lang="en-US" i="0" baseline="0" dirty="0"/>
              <a:t>The school will request documents to be returned if the student wants to accept or decline aid. Most schools now have a portal online for this process. Have students keep an eye on their new student email</a:t>
            </a:r>
          </a:p>
          <a:p>
            <a:pPr>
              <a:spcBef>
                <a:spcPts val="611"/>
              </a:spcBef>
              <a:spcAft>
                <a:spcPts val="611"/>
              </a:spcAft>
              <a:buClr>
                <a:srgbClr val="8CB000"/>
              </a:buClr>
            </a:pPr>
            <a:endParaRPr lang="en-US" i="0" baseline="0" dirty="0"/>
          </a:p>
        </p:txBody>
      </p:sp>
      <p:sp>
        <p:nvSpPr>
          <p:cNvPr id="4" name="Slide Number Placeholder 3"/>
          <p:cNvSpPr>
            <a:spLocks noGrp="1"/>
          </p:cNvSpPr>
          <p:nvPr>
            <p:ph type="sldNum" sz="quarter" idx="10"/>
          </p:nvPr>
        </p:nvSpPr>
        <p:spPr/>
        <p:txBody>
          <a:bodyPr/>
          <a:lstStyle/>
          <a:p>
            <a:fld id="{A41A2B3C-6C24-44F2-99AC-7E42C0E71150}" type="slidenum">
              <a:rPr lang="en-US" smtClean="0"/>
              <a:t>4</a:t>
            </a:fld>
            <a:endParaRPr lang="en-US" dirty="0"/>
          </a:p>
        </p:txBody>
      </p:sp>
    </p:spTree>
    <p:extLst>
      <p:ext uri="{BB962C8B-B14F-4D97-AF65-F5344CB8AC3E}">
        <p14:creationId xmlns:p14="http://schemas.microsoft.com/office/powerpoint/2010/main" val="426636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363F7-6007-D33B-3710-4E64E2CC1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99F1A-7CB0-91A0-19A8-4EA38E300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A3DB1-0964-7AA5-35D3-34F3D9ECB683}"/>
              </a:ext>
            </a:extLst>
          </p:cNvPr>
          <p:cNvSpPr>
            <a:spLocks noGrp="1"/>
          </p:cNvSpPr>
          <p:nvPr>
            <p:ph type="body" idx="1"/>
          </p:nvPr>
        </p:nvSpPr>
        <p:spPr/>
        <p:txBody>
          <a:bodyPr/>
          <a:lstStyle/>
          <a:p>
            <a:pPr>
              <a:spcBef>
                <a:spcPts val="611"/>
              </a:spcBef>
              <a:spcAft>
                <a:spcPts val="611"/>
              </a:spcAft>
              <a:buClr>
                <a:srgbClr val="8CB000"/>
              </a:buClr>
            </a:pPr>
            <a:r>
              <a:rPr lang="en-US" i="0" baseline="0" dirty="0"/>
              <a:t>The financial aid offer is sent showing estimated aid. These looks different depending on the college seeing as there isn’t one unified format for offers. They are required to share the same information, but often takes a detail oriented individual to compare them in a uniform manner. </a:t>
            </a:r>
          </a:p>
          <a:p>
            <a:pPr>
              <a:spcBef>
                <a:spcPts val="611"/>
              </a:spcBef>
              <a:spcAft>
                <a:spcPts val="611"/>
              </a:spcAft>
              <a:buClr>
                <a:srgbClr val="8CB000"/>
              </a:buClr>
            </a:pPr>
            <a:endParaRPr lang="en-US" i="0" baseline="0" dirty="0"/>
          </a:p>
          <a:p>
            <a:pPr>
              <a:spcBef>
                <a:spcPts val="611"/>
              </a:spcBef>
              <a:spcAft>
                <a:spcPts val="611"/>
              </a:spcAft>
              <a:buClr>
                <a:srgbClr val="8CB000"/>
              </a:buClr>
            </a:pPr>
            <a:r>
              <a:rPr lang="en-US" i="0" baseline="0" dirty="0"/>
              <a:t>What our SOP is when comparing aid offers with families, is to help them determine YOUR net price of each school, so using tools we have available subtract the gift aid from the direct costs so the can be compared equally. The net price is what the true cost will be for one year of school. </a:t>
            </a:r>
          </a:p>
          <a:p>
            <a:pPr>
              <a:spcBef>
                <a:spcPts val="611"/>
              </a:spcBef>
              <a:spcAft>
                <a:spcPts val="611"/>
              </a:spcAft>
              <a:buClr>
                <a:srgbClr val="8CB000"/>
              </a:buClr>
            </a:pPr>
            <a:endParaRPr lang="en-US" i="0" baseline="0" dirty="0"/>
          </a:p>
          <a:p>
            <a:pPr>
              <a:spcBef>
                <a:spcPts val="611"/>
              </a:spcBef>
              <a:spcAft>
                <a:spcPts val="611"/>
              </a:spcAft>
              <a:buClr>
                <a:srgbClr val="8CB000"/>
              </a:buClr>
            </a:pPr>
            <a:r>
              <a:rPr lang="en-US" i="0" baseline="0" dirty="0"/>
              <a:t>Once offers compared and decisions are made, accept the aid and have the school grab the aid on your behalf. </a:t>
            </a:r>
          </a:p>
          <a:p>
            <a:pPr>
              <a:spcBef>
                <a:spcPts val="611"/>
              </a:spcBef>
              <a:spcAft>
                <a:spcPts val="611"/>
              </a:spcAft>
              <a:buClr>
                <a:srgbClr val="8CB000"/>
              </a:buClr>
            </a:pPr>
            <a:endParaRPr lang="en-US" i="0" baseline="0" dirty="0"/>
          </a:p>
          <a:p>
            <a:pPr>
              <a:spcBef>
                <a:spcPts val="611"/>
              </a:spcBef>
              <a:spcAft>
                <a:spcPts val="611"/>
              </a:spcAft>
              <a:buClr>
                <a:srgbClr val="8CB000"/>
              </a:buClr>
            </a:pPr>
            <a:r>
              <a:rPr lang="en-US" i="0" baseline="0" dirty="0"/>
              <a:t>The school will request documents to be returned if the student wants to accept or decline aid. Most schools now have a portal online for this process. Have students keep an eye on their new student email</a:t>
            </a:r>
          </a:p>
          <a:p>
            <a:pPr>
              <a:spcBef>
                <a:spcPts val="611"/>
              </a:spcBef>
              <a:spcAft>
                <a:spcPts val="611"/>
              </a:spcAft>
              <a:buClr>
                <a:srgbClr val="8CB000"/>
              </a:buClr>
            </a:pPr>
            <a:endParaRPr lang="en-US" i="0" baseline="0" dirty="0"/>
          </a:p>
        </p:txBody>
      </p:sp>
      <p:sp>
        <p:nvSpPr>
          <p:cNvPr id="4" name="Slide Number Placeholder 3">
            <a:extLst>
              <a:ext uri="{FF2B5EF4-FFF2-40B4-BE49-F238E27FC236}">
                <a16:creationId xmlns:a16="http://schemas.microsoft.com/office/drawing/2014/main" id="{24D3CEBE-DCC2-E91E-F833-CB3035C831A2}"/>
              </a:ext>
            </a:extLst>
          </p:cNvPr>
          <p:cNvSpPr>
            <a:spLocks noGrp="1"/>
          </p:cNvSpPr>
          <p:nvPr>
            <p:ph type="sldNum" sz="quarter" idx="10"/>
          </p:nvPr>
        </p:nvSpPr>
        <p:spPr/>
        <p:txBody>
          <a:bodyPr/>
          <a:lstStyle/>
          <a:p>
            <a:fld id="{A41A2B3C-6C24-44F2-99AC-7E42C0E71150}" type="slidenum">
              <a:rPr lang="en-US" smtClean="0"/>
              <a:t>5</a:t>
            </a:fld>
            <a:endParaRPr lang="en-US" dirty="0"/>
          </a:p>
        </p:txBody>
      </p:sp>
    </p:spTree>
    <p:extLst>
      <p:ext uri="{BB962C8B-B14F-4D97-AF65-F5344CB8AC3E}">
        <p14:creationId xmlns:p14="http://schemas.microsoft.com/office/powerpoint/2010/main" val="110861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2B3C-6C24-44F2-99AC-7E42C0E71150}" type="slidenum">
              <a:rPr lang="en-US" smtClean="0"/>
              <a:t>6</a:t>
            </a:fld>
            <a:endParaRPr lang="en-US" dirty="0"/>
          </a:p>
        </p:txBody>
      </p:sp>
    </p:spTree>
    <p:extLst>
      <p:ext uri="{BB962C8B-B14F-4D97-AF65-F5344CB8AC3E}">
        <p14:creationId xmlns:p14="http://schemas.microsoft.com/office/powerpoint/2010/main" val="281514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go over example real offers – rebranded.</a:t>
            </a:r>
          </a:p>
          <a:p>
            <a:endParaRPr lang="en-US" dirty="0"/>
          </a:p>
          <a:p>
            <a:r>
              <a:rPr lang="en-US" dirty="0"/>
              <a:t>Will show you and discuss each of these aid offers:</a:t>
            </a:r>
          </a:p>
          <a:p>
            <a:pPr marL="171450" indent="-171450">
              <a:buFont typeface="Arial" panose="020B0604020202020204" pitchFamily="34" charset="0"/>
              <a:buChar char="•"/>
            </a:pPr>
            <a:r>
              <a:rPr lang="en-US" dirty="0"/>
              <a:t>Benefits, draw backs, different pieces of info, how to properly read them</a:t>
            </a:r>
          </a:p>
          <a:p>
            <a:pPr marL="171450" indent="-171450">
              <a:buFont typeface="Arial" panose="020B0604020202020204" pitchFamily="34" charset="0"/>
              <a:buChar char="•"/>
            </a:pPr>
            <a:r>
              <a:rPr lang="en-US" dirty="0"/>
              <a:t>And how we usually go about this process with families and how we break it out for understanding</a:t>
            </a:r>
          </a:p>
        </p:txBody>
      </p:sp>
      <p:sp>
        <p:nvSpPr>
          <p:cNvPr id="4" name="Slide Number Placeholder 3"/>
          <p:cNvSpPr>
            <a:spLocks noGrp="1"/>
          </p:cNvSpPr>
          <p:nvPr>
            <p:ph type="sldNum" sz="quarter" idx="5"/>
          </p:nvPr>
        </p:nvSpPr>
        <p:spPr/>
        <p:txBody>
          <a:bodyPr/>
          <a:lstStyle/>
          <a:p>
            <a:fld id="{344D51DD-B307-4DA3-A5D4-9C37807A78D7}" type="slidenum">
              <a:rPr lang="en-US" smtClean="0"/>
              <a:t>7</a:t>
            </a:fld>
            <a:endParaRPr lang="en-US" dirty="0"/>
          </a:p>
        </p:txBody>
      </p:sp>
    </p:spTree>
    <p:extLst>
      <p:ext uri="{BB962C8B-B14F-4D97-AF65-F5344CB8AC3E}">
        <p14:creationId xmlns:p14="http://schemas.microsoft.com/office/powerpoint/2010/main" val="41100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There is no standard template plus each school’s policies and available resources differ, so it’s important to try to identify</a:t>
            </a:r>
            <a:r>
              <a:rPr lang="en-US" b="0" baseline="0" dirty="0">
                <a:latin typeface="+mn-lt"/>
              </a:rPr>
              <a:t> and compare the similar parts</a:t>
            </a:r>
            <a:r>
              <a:rPr lang="en-US" b="0" dirty="0">
                <a:latin typeface="+mn-lt"/>
              </a:rPr>
              <a:t>. Love the way this offer is broken out! </a:t>
            </a:r>
          </a:p>
          <a:p>
            <a:endParaRPr lang="en-US" b="0" dirty="0">
              <a:latin typeface="+mn-lt"/>
            </a:endParaRPr>
          </a:p>
          <a:p>
            <a:pPr marL="170044" indent="-170044">
              <a:buClr>
                <a:srgbClr val="8CB000"/>
              </a:buClr>
              <a:buFont typeface="Wingdings" panose="05000000000000000000" pitchFamily="2" charset="2"/>
              <a:buChar char="§"/>
            </a:pPr>
            <a:r>
              <a:rPr lang="en-US" b="0" dirty="0">
                <a:latin typeface="+mn-lt"/>
              </a:rPr>
              <a:t>Cost of Attendance = direct</a:t>
            </a:r>
            <a:r>
              <a:rPr lang="en-US" b="0" baseline="0" dirty="0">
                <a:latin typeface="+mn-lt"/>
              </a:rPr>
              <a:t> and indirect costs (billed versus discretionary expenses)</a:t>
            </a:r>
          </a:p>
          <a:p>
            <a:pPr marL="627244" lvl="1" indent="-170044">
              <a:buClr>
                <a:srgbClr val="8CB000"/>
              </a:buClr>
              <a:buFont typeface="Wingdings" panose="05000000000000000000" pitchFamily="2" charset="2"/>
              <a:buChar char="§"/>
            </a:pPr>
            <a:r>
              <a:rPr lang="en-US" b="0" baseline="0" dirty="0">
                <a:latin typeface="+mn-lt"/>
              </a:rPr>
              <a:t>When comparing Net Price, you want to focus on the direct costs, but important to acknowledge the indirect costs are there. </a:t>
            </a:r>
          </a:p>
          <a:p>
            <a:pPr marL="627244" lvl="1" indent="-170044">
              <a:buClr>
                <a:srgbClr val="8CB000"/>
              </a:buClr>
              <a:buFont typeface="Wingdings" panose="05000000000000000000" pitchFamily="2" charset="2"/>
              <a:buChar char="§"/>
            </a:pPr>
            <a:r>
              <a:rPr lang="en-US" b="0" baseline="0" dirty="0">
                <a:latin typeface="+mn-lt"/>
              </a:rPr>
              <a:t>Indirect (not billed to you: books/travel) Direct: (on your bill, tuition/fees)</a:t>
            </a:r>
          </a:p>
          <a:p>
            <a:pPr marL="170044" indent="-170044">
              <a:buClr>
                <a:srgbClr val="8CB000"/>
              </a:buClr>
              <a:buFont typeface="Wingdings" panose="05000000000000000000" pitchFamily="2" charset="2"/>
              <a:buChar char="§"/>
            </a:pPr>
            <a:r>
              <a:rPr lang="en-US" b="0" dirty="0">
                <a:latin typeface="+mn-lt"/>
              </a:rPr>
              <a:t>Gift Aid = money students won’t have to do anything</a:t>
            </a:r>
            <a:r>
              <a:rPr lang="en-US" b="0" baseline="0" dirty="0">
                <a:latin typeface="+mn-lt"/>
              </a:rPr>
              <a:t> for</a:t>
            </a:r>
          </a:p>
          <a:p>
            <a:pPr marL="627244" lvl="1" indent="-170044">
              <a:buClr>
                <a:srgbClr val="8CB000"/>
              </a:buClr>
              <a:buFont typeface="Wingdings" panose="05000000000000000000" pitchFamily="2" charset="2"/>
              <a:buChar char="§"/>
            </a:pPr>
            <a:r>
              <a:rPr lang="en-US" b="0" baseline="0" dirty="0">
                <a:latin typeface="+mn-lt"/>
              </a:rPr>
              <a:t>Want to see a long list here! </a:t>
            </a:r>
          </a:p>
          <a:p>
            <a:pPr marL="627244" lvl="1" indent="-170044">
              <a:buClr>
                <a:srgbClr val="8CB000"/>
              </a:buClr>
              <a:buFont typeface="Wingdings" panose="05000000000000000000" pitchFamily="2" charset="2"/>
              <a:buChar char="§"/>
            </a:pPr>
            <a:r>
              <a:rPr lang="en-US" b="0" baseline="0" dirty="0">
                <a:latin typeface="+mn-lt"/>
              </a:rPr>
              <a:t>What is this and how did I get it? </a:t>
            </a:r>
          </a:p>
          <a:p>
            <a:pPr marL="627244" lvl="1" indent="-170044">
              <a:buClr>
                <a:srgbClr val="8CB000"/>
              </a:buClr>
              <a:buFont typeface="Wingdings" panose="05000000000000000000" pitchFamily="2" charset="2"/>
              <a:buChar char="§"/>
            </a:pPr>
            <a:r>
              <a:rPr lang="en-US" b="0" baseline="0" dirty="0">
                <a:latin typeface="+mn-lt"/>
              </a:rPr>
              <a:t>Keeps families informed: can u rely on year after year? Is it dependent on a certain behavior? (majors, sports, grades) </a:t>
            </a:r>
          </a:p>
          <a:p>
            <a:pPr marL="1084444" lvl="2" indent="-170044">
              <a:buClr>
                <a:srgbClr val="8CB000"/>
              </a:buClr>
              <a:buFont typeface="Wingdings" panose="05000000000000000000" pitchFamily="2" charset="2"/>
              <a:buChar char="§"/>
            </a:pPr>
            <a:r>
              <a:rPr lang="en-US" b="0" baseline="0" dirty="0">
                <a:latin typeface="+mn-lt"/>
              </a:rPr>
              <a:t>For this reason – is the cost sustainable over length of program?</a:t>
            </a:r>
          </a:p>
          <a:p>
            <a:pPr marL="627244" lvl="1" indent="-170044">
              <a:buClr>
                <a:srgbClr val="8CB000"/>
              </a:buClr>
              <a:buFont typeface="Wingdings" panose="05000000000000000000" pitchFamily="2" charset="2"/>
              <a:buChar char="§"/>
            </a:pPr>
            <a:endParaRPr lang="en-US" b="0" dirty="0">
              <a:latin typeface="+mn-lt"/>
            </a:endParaRPr>
          </a:p>
          <a:p>
            <a:pPr marL="170044" indent="-170044">
              <a:buClr>
                <a:srgbClr val="8CB000"/>
              </a:buClr>
              <a:buFont typeface="Wingdings" panose="05000000000000000000" pitchFamily="2" charset="2"/>
              <a:buChar char="§"/>
            </a:pPr>
            <a:r>
              <a:rPr lang="en-US" b="0" dirty="0">
                <a:latin typeface="+mn-lt"/>
              </a:rPr>
              <a:t>Self Help Aid = money that</a:t>
            </a:r>
            <a:r>
              <a:rPr lang="en-US" b="0" baseline="0" dirty="0">
                <a:latin typeface="+mn-lt"/>
              </a:rPr>
              <a:t> student do</a:t>
            </a:r>
            <a:r>
              <a:rPr lang="en-US" b="0" dirty="0">
                <a:latin typeface="+mn-lt"/>
              </a:rPr>
              <a:t> have to do something more to get (loan documents; work; pay pack)</a:t>
            </a:r>
          </a:p>
          <a:p>
            <a:pPr marL="627244" lvl="1" indent="-170044">
              <a:buClr>
                <a:srgbClr val="8CB000"/>
              </a:buClr>
              <a:buFont typeface="Wingdings" panose="05000000000000000000" pitchFamily="2" charset="2"/>
              <a:buChar char="§"/>
            </a:pPr>
            <a:r>
              <a:rPr lang="en-US" b="0" dirty="0">
                <a:latin typeface="+mn-lt"/>
              </a:rPr>
              <a:t>Logistics of work study</a:t>
            </a:r>
          </a:p>
          <a:p>
            <a:pPr marL="627244" lvl="1" indent="-170044">
              <a:buClr>
                <a:srgbClr val="8CB000"/>
              </a:buClr>
              <a:buFont typeface="Wingdings" panose="05000000000000000000" pitchFamily="2" charset="2"/>
              <a:buChar char="§"/>
            </a:pPr>
            <a:r>
              <a:rPr lang="en-US" b="0" dirty="0">
                <a:latin typeface="+mn-lt"/>
              </a:rPr>
              <a:t>Remember – WS does not come directly off your bill! Typically used for things like books and living expense</a:t>
            </a:r>
          </a:p>
          <a:p>
            <a:pPr marL="170044" lvl="0" indent="-170044">
              <a:buClr>
                <a:srgbClr val="8CB000"/>
              </a:buClr>
              <a:buFont typeface="Wingdings" panose="05000000000000000000" pitchFamily="2" charset="2"/>
              <a:buChar char="§"/>
            </a:pPr>
            <a:r>
              <a:rPr lang="en-US" b="0" dirty="0">
                <a:latin typeface="+mn-lt"/>
              </a:rPr>
              <a:t>Loans: Fed direct program</a:t>
            </a:r>
          </a:p>
          <a:p>
            <a:pPr marL="627244" lvl="1" indent="-170044">
              <a:buClr>
                <a:srgbClr val="8CB000"/>
              </a:buClr>
              <a:buFont typeface="Wingdings" panose="05000000000000000000" pitchFamily="2" charset="2"/>
              <a:buChar char="§"/>
            </a:pPr>
            <a:r>
              <a:rPr lang="en-US" b="0" dirty="0">
                <a:latin typeface="+mn-lt"/>
              </a:rPr>
              <a:t>If student has to borrow have them start here</a:t>
            </a:r>
          </a:p>
          <a:p>
            <a:pPr marL="627244" lvl="1" indent="-170044">
              <a:buClr>
                <a:srgbClr val="8CB000"/>
              </a:buClr>
              <a:buFont typeface="Wingdings" panose="05000000000000000000" pitchFamily="2" charset="2"/>
              <a:buChar char="§"/>
            </a:pPr>
            <a:r>
              <a:rPr lang="en-US" b="0" dirty="0">
                <a:latin typeface="+mn-lt"/>
              </a:rPr>
              <a:t>Diff between sub and unsub (interest, need)</a:t>
            </a:r>
          </a:p>
          <a:p>
            <a:pPr marL="627244" lvl="1" indent="-170044">
              <a:buClr>
                <a:srgbClr val="8CB000"/>
              </a:buClr>
              <a:buFont typeface="Wingdings" panose="05000000000000000000" pitchFamily="2" charset="2"/>
              <a:buChar char="§"/>
            </a:pPr>
            <a:r>
              <a:rPr lang="en-US" b="0" dirty="0">
                <a:latin typeface="+mn-lt"/>
              </a:rPr>
              <a:t>Lowest fixed interest rate, not credit based, do not need cosigner, forgiveness programs, unsub options, payment plan options, deferment/forbearance</a:t>
            </a:r>
          </a:p>
          <a:p>
            <a:pPr marL="627244" lvl="1" indent="-170044">
              <a:buClr>
                <a:srgbClr val="8CB000"/>
              </a:buClr>
              <a:buFont typeface="Wingdings" panose="05000000000000000000" pitchFamily="2" charset="2"/>
              <a:buChar char="§"/>
            </a:pPr>
            <a:r>
              <a:rPr lang="en-US" b="0" dirty="0">
                <a:latin typeface="+mn-lt"/>
              </a:rPr>
              <a:t>Increase eligibility of loans over education time (dependent 5.5k, 6.5k, 7.5) (independent receive more) (dependent whose parent denied for PLUS)</a:t>
            </a:r>
          </a:p>
          <a:p>
            <a:pPr marL="457200" lvl="1" indent="0">
              <a:buClr>
                <a:srgbClr val="8CB000"/>
              </a:buClr>
              <a:buFont typeface="Wingdings" panose="05000000000000000000" pitchFamily="2" charset="2"/>
              <a:buNone/>
            </a:pPr>
            <a:endParaRPr lang="en-US" b="0" dirty="0">
              <a:latin typeface="+mn-lt"/>
            </a:endParaRPr>
          </a:p>
          <a:p>
            <a:pPr marL="170044" indent="-170044">
              <a:buClr>
                <a:srgbClr val="8CB000"/>
              </a:buClr>
              <a:buFont typeface="Wingdings" panose="05000000000000000000" pitchFamily="2" charset="2"/>
              <a:buChar char="§"/>
            </a:pPr>
            <a:r>
              <a:rPr lang="en-US" b="0" dirty="0">
                <a:latin typeface="+mn-lt"/>
              </a:rPr>
              <a:t>Highlighted will show how to accept the award AND more</a:t>
            </a:r>
            <a:r>
              <a:rPr lang="en-US" b="0" baseline="0" dirty="0">
                <a:latin typeface="+mn-lt"/>
              </a:rPr>
              <a:t> information</a:t>
            </a:r>
          </a:p>
        </p:txBody>
      </p:sp>
      <p:sp>
        <p:nvSpPr>
          <p:cNvPr id="4" name="Slide Number Placeholder 3"/>
          <p:cNvSpPr>
            <a:spLocks noGrp="1"/>
          </p:cNvSpPr>
          <p:nvPr>
            <p:ph type="sldNum" sz="quarter" idx="10"/>
          </p:nvPr>
        </p:nvSpPr>
        <p:spPr/>
        <p:txBody>
          <a:bodyPr/>
          <a:lstStyle/>
          <a:p>
            <a:fld id="{A41A2B3C-6C24-44F2-99AC-7E42C0E71150}" type="slidenum">
              <a:rPr lang="en-US" smtClean="0"/>
              <a:t>8</a:t>
            </a:fld>
            <a:endParaRPr lang="en-US" dirty="0"/>
          </a:p>
        </p:txBody>
      </p:sp>
    </p:spTree>
    <p:extLst>
      <p:ext uri="{BB962C8B-B14F-4D97-AF65-F5344CB8AC3E}">
        <p14:creationId xmlns:p14="http://schemas.microsoft.com/office/powerpoint/2010/main" val="78344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On this financial aid offer you can see:</a:t>
            </a:r>
          </a:p>
          <a:p>
            <a:pPr marL="171450" indent="-171450">
              <a:buFontTx/>
              <a:buChar char="-"/>
            </a:pPr>
            <a:r>
              <a:rPr lang="en-US" b="0" dirty="0">
                <a:latin typeface="+mn-lt"/>
              </a:rPr>
              <a:t>ID direct &amp; indirect costs </a:t>
            </a:r>
          </a:p>
          <a:p>
            <a:pPr marL="171450" indent="-171450">
              <a:buFontTx/>
              <a:buChar char="-"/>
            </a:pPr>
            <a:r>
              <a:rPr lang="en-US" b="0" dirty="0">
                <a:latin typeface="+mn-lt"/>
              </a:rPr>
              <a:t>Need to spend more time on thee offers w families</a:t>
            </a:r>
          </a:p>
          <a:p>
            <a:pPr marL="170044" indent="-170044">
              <a:buClr>
                <a:srgbClr val="8CB000"/>
              </a:buClr>
              <a:buFont typeface="Wingdings" panose="05000000000000000000" pitchFamily="2" charset="2"/>
              <a:buChar char="§"/>
            </a:pPr>
            <a:endParaRPr lang="en-US" b="0" dirty="0">
              <a:latin typeface="+mn-lt"/>
            </a:endParaRPr>
          </a:p>
          <a:p>
            <a:pPr marL="170044" indent="-170044">
              <a:buClr>
                <a:srgbClr val="8CB000"/>
              </a:buClr>
              <a:buFont typeface="Wingdings" panose="05000000000000000000" pitchFamily="2" charset="2"/>
              <a:buChar char="§"/>
            </a:pPr>
            <a:r>
              <a:rPr lang="en-US" b="0" baseline="0" dirty="0">
                <a:latin typeface="+mn-lt"/>
              </a:rPr>
              <a:t>What the award was based on – is this accurate?  </a:t>
            </a:r>
          </a:p>
          <a:p>
            <a:pPr marL="627244" lvl="1" indent="-170044">
              <a:buClr>
                <a:srgbClr val="8CB000"/>
              </a:buClr>
              <a:buFont typeface="Wingdings" panose="05000000000000000000" pitchFamily="2" charset="2"/>
              <a:buChar char="§"/>
            </a:pPr>
            <a:r>
              <a:rPr lang="en-US" b="0" baseline="0" dirty="0">
                <a:latin typeface="+mn-lt"/>
              </a:rPr>
              <a:t>Is the student planning on living Off campus?  If not contact the Financial Aid Office to let them know.  </a:t>
            </a:r>
          </a:p>
          <a:p>
            <a:pPr marL="627244" lvl="1" indent="-170044">
              <a:buClr>
                <a:srgbClr val="8CB000"/>
              </a:buClr>
              <a:buFont typeface="Wingdings" panose="05000000000000000000" pitchFamily="2" charset="2"/>
              <a:buChar char="§"/>
            </a:pPr>
            <a:r>
              <a:rPr lang="en-US" b="0" baseline="0" dirty="0">
                <a:latin typeface="+mn-lt"/>
              </a:rPr>
              <a:t>Is the student transferring in credits that the financial aid office should know about?  might have enough to be considered a 2</a:t>
            </a:r>
            <a:r>
              <a:rPr lang="en-US" b="0" baseline="30000" dirty="0">
                <a:latin typeface="+mn-lt"/>
              </a:rPr>
              <a:t>nd</a:t>
            </a:r>
            <a:r>
              <a:rPr lang="en-US" b="0" baseline="0" dirty="0">
                <a:latin typeface="+mn-lt"/>
              </a:rPr>
              <a:t> year student which might mean some changes in aid eligibility.  </a:t>
            </a:r>
          </a:p>
          <a:p>
            <a:pPr marL="627244" lvl="1" indent="-170044">
              <a:buClr>
                <a:srgbClr val="8CB000"/>
              </a:buClr>
              <a:buFont typeface="Wingdings" panose="05000000000000000000" pitchFamily="2" charset="2"/>
              <a:buChar char="§"/>
            </a:pPr>
            <a:r>
              <a:rPr lang="en-US" b="0" baseline="0" dirty="0">
                <a:latin typeface="+mn-lt"/>
              </a:rPr>
              <a:t>Did you make a change to your FAFSA (update with actual tax information) and your SAI has changed?  This may change the aid on this letter.  </a:t>
            </a:r>
          </a:p>
          <a:p>
            <a:pPr marL="170044" indent="-170044">
              <a:buClr>
                <a:srgbClr val="8CB000"/>
              </a:buClr>
              <a:buFont typeface="Wingdings" panose="05000000000000000000" pitchFamily="2" charset="2"/>
              <a:buChar char="§"/>
            </a:pPr>
            <a:r>
              <a:rPr lang="en-US" b="0" dirty="0">
                <a:latin typeface="+mn-lt"/>
              </a:rPr>
              <a:t>Don’t like how </a:t>
            </a:r>
            <a:r>
              <a:rPr lang="en-US" b="0" dirty="0" err="1">
                <a:latin typeface="+mn-lt"/>
              </a:rPr>
              <a:t>ws</a:t>
            </a:r>
            <a:r>
              <a:rPr lang="en-US" b="0" dirty="0">
                <a:latin typeface="+mn-lt"/>
              </a:rPr>
              <a:t> is lumped in to aid? – not going to be used to pay bill. Confusing for families</a:t>
            </a:r>
          </a:p>
          <a:p>
            <a:pPr marL="170044" indent="-170044">
              <a:buClr>
                <a:srgbClr val="8CB000"/>
              </a:buClr>
              <a:buFont typeface="Wingdings" panose="05000000000000000000" pitchFamily="2" charset="2"/>
              <a:buChar char="§"/>
            </a:pPr>
            <a:r>
              <a:rPr lang="en-US" b="0" dirty="0">
                <a:latin typeface="+mn-lt"/>
              </a:rPr>
              <a:t>Next steps</a:t>
            </a:r>
          </a:p>
        </p:txBody>
      </p:sp>
      <p:sp>
        <p:nvSpPr>
          <p:cNvPr id="4" name="Slide Number Placeholder 3"/>
          <p:cNvSpPr>
            <a:spLocks noGrp="1"/>
          </p:cNvSpPr>
          <p:nvPr>
            <p:ph type="sldNum" sz="quarter" idx="10"/>
          </p:nvPr>
        </p:nvSpPr>
        <p:spPr/>
        <p:txBody>
          <a:bodyPr/>
          <a:lstStyle/>
          <a:p>
            <a:fld id="{A41A2B3C-6C24-44F2-99AC-7E42C0E71150}" type="slidenum">
              <a:rPr lang="en-US" smtClean="0"/>
              <a:t>9</a:t>
            </a:fld>
            <a:endParaRPr lang="en-US" dirty="0"/>
          </a:p>
        </p:txBody>
      </p:sp>
    </p:spTree>
    <p:extLst>
      <p:ext uri="{BB962C8B-B14F-4D97-AF65-F5344CB8AC3E}">
        <p14:creationId xmlns:p14="http://schemas.microsoft.com/office/powerpoint/2010/main" val="201357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This financial aid offer shows:</a:t>
            </a:r>
          </a:p>
          <a:p>
            <a:pPr marL="170044" indent="-170044">
              <a:buClr>
                <a:srgbClr val="8CB000"/>
              </a:buClr>
              <a:buFont typeface="Wingdings" panose="05000000000000000000" pitchFamily="2" charset="2"/>
              <a:buChar char="§"/>
            </a:pPr>
            <a:r>
              <a:rPr lang="en-US" b="0" dirty="0">
                <a:latin typeface="+mn-lt"/>
              </a:rPr>
              <a:t>Direct and indirect costs lumped together – help weed it out for net price</a:t>
            </a:r>
            <a:endParaRPr lang="en-US" b="0" baseline="0" dirty="0">
              <a:latin typeface="+mn-lt"/>
            </a:endParaRPr>
          </a:p>
          <a:p>
            <a:pPr marL="170044" indent="-170044">
              <a:buClr>
                <a:srgbClr val="8CB000"/>
              </a:buClr>
              <a:buFont typeface="Wingdings" panose="05000000000000000000" pitchFamily="2" charset="2"/>
              <a:buChar char="§"/>
            </a:pPr>
            <a:r>
              <a:rPr lang="en-US" b="0" baseline="0" dirty="0">
                <a:latin typeface="+mn-lt"/>
              </a:rPr>
              <a:t>Notice that this student received an On-Campus Housing grant.  If this student is planning on living off campus they would not be billed for housing and they would not receive the grant.  </a:t>
            </a:r>
          </a:p>
          <a:p>
            <a:pPr marL="170044" indent="-170044">
              <a:buClr>
                <a:srgbClr val="8CB000"/>
              </a:buClr>
              <a:buFont typeface="Wingdings" panose="05000000000000000000" pitchFamily="2" charset="2"/>
              <a:buChar char="§"/>
            </a:pPr>
            <a:r>
              <a:rPr lang="en-US" b="0" dirty="0">
                <a:latin typeface="+mn-lt"/>
              </a:rPr>
              <a:t>When the aid will be applied to your account (Fall, Spring &amp; then the total of both semesters)</a:t>
            </a:r>
          </a:p>
          <a:p>
            <a:pPr marL="627244" marR="0" lvl="1" indent="-170044" algn="l" defTabSz="914400" rtl="0" eaLnBrk="1" fontAlgn="auto" latinLnBrk="0" hangingPunct="1">
              <a:lnSpc>
                <a:spcPct val="100000"/>
              </a:lnSpc>
              <a:spcBef>
                <a:spcPts val="0"/>
              </a:spcBef>
              <a:spcAft>
                <a:spcPts val="0"/>
              </a:spcAft>
              <a:buClr>
                <a:srgbClr val="8CB000"/>
              </a:buClr>
              <a:buSzTx/>
              <a:buFont typeface="Wingdings" panose="05000000000000000000" pitchFamily="2" charset="2"/>
              <a:buChar char="§"/>
              <a:tabLst/>
              <a:defRPr/>
            </a:pPr>
            <a:r>
              <a:rPr lang="en-US" b="0" dirty="0">
                <a:latin typeface="+mn-lt"/>
              </a:rPr>
              <a:t>When comparing, make sure families are using the same unit throughout </a:t>
            </a:r>
          </a:p>
          <a:p>
            <a:pPr marL="627244" marR="0" lvl="1" indent="-170044" algn="l" defTabSz="914400" rtl="0" eaLnBrk="1" fontAlgn="auto" latinLnBrk="0" hangingPunct="1">
              <a:lnSpc>
                <a:spcPct val="100000"/>
              </a:lnSpc>
              <a:spcBef>
                <a:spcPts val="0"/>
              </a:spcBef>
              <a:spcAft>
                <a:spcPts val="0"/>
              </a:spcAft>
              <a:buClr>
                <a:srgbClr val="8CB000"/>
              </a:buClr>
              <a:buSzTx/>
              <a:buFont typeface="Wingdings" panose="05000000000000000000" pitchFamily="2" charset="2"/>
              <a:buChar char="§"/>
              <a:tabLst/>
              <a:defRPr/>
            </a:pPr>
            <a:r>
              <a:rPr lang="en-US" b="0" dirty="0">
                <a:latin typeface="+mn-lt"/>
              </a:rPr>
              <a:t>Help families understand the bill will be semester BUT should consider full cost of the year.</a:t>
            </a:r>
          </a:p>
          <a:p>
            <a:pPr marL="170044" indent="-170044">
              <a:buClr>
                <a:srgbClr val="8CB000"/>
              </a:buClr>
              <a:buFont typeface="Wingdings" panose="05000000000000000000" pitchFamily="2" charset="2"/>
              <a:buChar char="§"/>
            </a:pPr>
            <a:r>
              <a:rPr lang="en-US" b="0" dirty="0">
                <a:latin typeface="+mn-lt"/>
              </a:rPr>
              <a:t>Other funding options</a:t>
            </a:r>
            <a:r>
              <a:rPr lang="en-US" b="0" baseline="0" dirty="0">
                <a:latin typeface="+mn-lt"/>
              </a:rPr>
              <a:t> if you still need help paying the bill</a:t>
            </a:r>
          </a:p>
          <a:p>
            <a:pPr marL="627244" lvl="1" indent="-170044">
              <a:buClr>
                <a:srgbClr val="8CB000"/>
              </a:buClr>
              <a:buFont typeface="Wingdings" panose="05000000000000000000" pitchFamily="2" charset="2"/>
              <a:buChar char="§"/>
            </a:pPr>
            <a:r>
              <a:rPr lang="en-US" b="0" baseline="0" dirty="0">
                <a:latin typeface="+mn-lt"/>
              </a:rPr>
              <a:t>Payment plans – make sure </a:t>
            </a:r>
            <a:r>
              <a:rPr lang="en-US" b="0" baseline="0" dirty="0" err="1">
                <a:latin typeface="+mn-lt"/>
              </a:rPr>
              <a:t>youre</a:t>
            </a:r>
            <a:r>
              <a:rPr lang="en-US" b="0" baseline="0" dirty="0">
                <a:latin typeface="+mn-lt"/>
              </a:rPr>
              <a:t> telling families about this</a:t>
            </a:r>
          </a:p>
          <a:p>
            <a:pPr marL="627244" lvl="1" indent="-170044">
              <a:buClr>
                <a:srgbClr val="8CB000"/>
              </a:buClr>
              <a:buFont typeface="Wingdings" panose="05000000000000000000" pitchFamily="2" charset="2"/>
              <a:buChar char="§"/>
            </a:pPr>
            <a:r>
              <a:rPr lang="en-US" b="0" baseline="0" dirty="0">
                <a:latin typeface="+mn-lt"/>
              </a:rPr>
              <a:t>Benefits of no interest as opposed to SL</a:t>
            </a:r>
          </a:p>
          <a:p>
            <a:pPr marL="627244" lvl="1" indent="-170044">
              <a:buClr>
                <a:srgbClr val="8CB000"/>
              </a:buClr>
              <a:buFont typeface="Wingdings" panose="05000000000000000000" pitchFamily="2" charset="2"/>
              <a:buChar char="§"/>
            </a:pPr>
            <a:endParaRPr lang="en-US" b="0" baseline="0" dirty="0">
              <a:latin typeface="+mn-lt"/>
            </a:endParaRPr>
          </a:p>
        </p:txBody>
      </p:sp>
      <p:sp>
        <p:nvSpPr>
          <p:cNvPr id="4" name="Slide Number Placeholder 3"/>
          <p:cNvSpPr>
            <a:spLocks noGrp="1"/>
          </p:cNvSpPr>
          <p:nvPr>
            <p:ph type="sldNum" sz="quarter" idx="10"/>
          </p:nvPr>
        </p:nvSpPr>
        <p:spPr/>
        <p:txBody>
          <a:bodyPr/>
          <a:lstStyle/>
          <a:p>
            <a:fld id="{A41A2B3C-6C24-44F2-99AC-7E42C0E71150}" type="slidenum">
              <a:rPr lang="en-US" smtClean="0"/>
              <a:t>10</a:t>
            </a:fld>
            <a:endParaRPr lang="en-US" dirty="0"/>
          </a:p>
        </p:txBody>
      </p:sp>
    </p:spTree>
    <p:extLst>
      <p:ext uri="{BB962C8B-B14F-4D97-AF65-F5344CB8AC3E}">
        <p14:creationId xmlns:p14="http://schemas.microsoft.com/office/powerpoint/2010/main" val="222487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67700" cy="4800600"/>
          </a:xfrm>
        </p:spPr>
        <p:txBody>
          <a:bodyPr>
            <a:normAutofit/>
          </a:bodyPr>
          <a:lstStyle>
            <a:lvl1pPr>
              <a:defRPr sz="3000" baseline="0"/>
            </a:lvl1pPr>
            <a:lvl2pPr>
              <a:defRPr sz="2800"/>
            </a:lvl2pPr>
            <a:lvl3pPr>
              <a:defRPr sz="2400"/>
            </a:lvl3pPr>
            <a:lvl4pPr>
              <a:defRPr sz="2000"/>
            </a:lvl4pPr>
            <a:lvl5pPr>
              <a:defRPr sz="1800"/>
            </a:lvl5pPr>
          </a:lstStyle>
          <a:p>
            <a:pPr lvl="0"/>
            <a:r>
              <a:rPr lang="en-US" dirty="0"/>
              <a:t>First level (click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solidFill>
                  <a:srgbClr val="5F8631"/>
                </a:solidFill>
              </a:defRPr>
            </a:lvl1pPr>
          </a:lstStyle>
          <a:p>
            <a:r>
              <a:rPr lang="en-US"/>
              <a:t>Click to edit Master title style</a:t>
            </a:r>
            <a:endParaRPr lang="en-US" dirty="0"/>
          </a:p>
        </p:txBody>
      </p:sp>
    </p:spTree>
    <p:extLst>
      <p:ext uri="{BB962C8B-B14F-4D97-AF65-F5344CB8AC3E}">
        <p14:creationId xmlns:p14="http://schemas.microsoft.com/office/powerpoint/2010/main" val="216031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4977" y="274639"/>
            <a:ext cx="6081823" cy="1143000"/>
          </a:xfrm>
          <a:prstGeom prst="rect">
            <a:avLst/>
          </a:prstGeom>
        </p:spPr>
        <p:txBody>
          <a:bodyPr/>
          <a:lstStyle>
            <a:lvl1pPr algn="r">
              <a:defRPr>
                <a:solidFill>
                  <a:schemeClr val="bg1">
                    <a:lumMod val="6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78"/>
            <a:ext cx="2133600" cy="365125"/>
          </a:xfrm>
          <a:prstGeom prst="rect">
            <a:avLst/>
          </a:prstGeom>
        </p:spPr>
        <p:txBody>
          <a:bodyPr/>
          <a:lstStyle/>
          <a:p>
            <a:fld id="{407055DC-9578-48F8-8FCF-D67EFAC42959}" type="datetimeFigureOut">
              <a:rPr lang="en-US" smtClean="0"/>
              <a:t>2/12/2025</a:t>
            </a:fld>
            <a:endParaRPr lang="en-US" dirty="0"/>
          </a:p>
        </p:txBody>
      </p:sp>
      <p:sp>
        <p:nvSpPr>
          <p:cNvPr id="6" name="Slide Number Placeholder 5"/>
          <p:cNvSpPr>
            <a:spLocks noGrp="1"/>
          </p:cNvSpPr>
          <p:nvPr>
            <p:ph type="sldNum" sz="quarter" idx="12"/>
          </p:nvPr>
        </p:nvSpPr>
        <p:spPr>
          <a:xfrm>
            <a:off x="3505200" y="6492878"/>
            <a:ext cx="2133600" cy="365125"/>
          </a:xfrm>
          <a:prstGeom prst="rect">
            <a:avLst/>
          </a:prstGeom>
        </p:spPr>
        <p:txBody>
          <a:bodyPr/>
          <a:lstStyle/>
          <a:p>
            <a:fld id="{76EF4E15-5503-4EDA-9177-93172EA9AC7B}" type="slidenum">
              <a:rPr lang="en-US" smtClean="0"/>
              <a:t>‹#›</a:t>
            </a:fld>
            <a:endParaRPr lang="en-US" dirty="0"/>
          </a:p>
        </p:txBody>
      </p:sp>
      <p:sp>
        <p:nvSpPr>
          <p:cNvPr id="8" name="Subtitle 2"/>
          <p:cNvSpPr>
            <a:spLocks noGrp="1"/>
          </p:cNvSpPr>
          <p:nvPr>
            <p:ph type="subTitle" idx="13"/>
          </p:nvPr>
        </p:nvSpPr>
        <p:spPr>
          <a:xfrm>
            <a:off x="457200" y="5798288"/>
            <a:ext cx="6400800" cy="609600"/>
          </a:xfrm>
          <a:prstGeom prst="rect">
            <a:avLst/>
          </a:prstGeom>
        </p:spPr>
        <p:txBody>
          <a:bodyPr>
            <a:normAutofit/>
          </a:bodyPr>
          <a:lstStyle>
            <a:lvl1pPr marL="0" indent="0" algn="l">
              <a:buNone/>
              <a:defRPr sz="2100">
                <a:solidFill>
                  <a:srgbClr val="1299DC"/>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8314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4977" y="274639"/>
            <a:ext cx="6081823" cy="1143000"/>
          </a:xfrm>
          <a:prstGeom prst="rect">
            <a:avLst/>
          </a:prstGeom>
        </p:spPr>
        <p:txBody>
          <a:bodyPr/>
          <a:lstStyle>
            <a:lvl1pPr algn="r">
              <a:defRPr>
                <a:solidFill>
                  <a:schemeClr val="bg1">
                    <a:lumMod val="6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78"/>
            <a:ext cx="2133600" cy="365125"/>
          </a:xfrm>
          <a:prstGeom prst="rect">
            <a:avLst/>
          </a:prstGeom>
        </p:spPr>
        <p:txBody>
          <a:bodyPr/>
          <a:lstStyle/>
          <a:p>
            <a:fld id="{407055DC-9578-48F8-8FCF-D67EFAC42959}" type="datetimeFigureOut">
              <a:rPr lang="en-US" smtClean="0"/>
              <a:t>2/12/2025</a:t>
            </a:fld>
            <a:endParaRPr lang="en-US" dirty="0"/>
          </a:p>
        </p:txBody>
      </p:sp>
      <p:sp>
        <p:nvSpPr>
          <p:cNvPr id="6" name="Slide Number Placeholder 5"/>
          <p:cNvSpPr>
            <a:spLocks noGrp="1"/>
          </p:cNvSpPr>
          <p:nvPr>
            <p:ph type="sldNum" sz="quarter" idx="12"/>
          </p:nvPr>
        </p:nvSpPr>
        <p:spPr>
          <a:xfrm>
            <a:off x="3505200" y="6492878"/>
            <a:ext cx="2133600" cy="365125"/>
          </a:xfrm>
          <a:prstGeom prst="rect">
            <a:avLst/>
          </a:prstGeom>
        </p:spPr>
        <p:txBody>
          <a:bodyPr/>
          <a:lstStyle/>
          <a:p>
            <a:fld id="{76EF4E15-5503-4EDA-9177-93172EA9AC7B}" type="slidenum">
              <a:rPr lang="en-US" smtClean="0"/>
              <a:t>‹#›</a:t>
            </a:fld>
            <a:endParaRPr lang="en-US" dirty="0"/>
          </a:p>
        </p:txBody>
      </p:sp>
      <p:sp>
        <p:nvSpPr>
          <p:cNvPr id="8" name="Subtitle 2"/>
          <p:cNvSpPr>
            <a:spLocks noGrp="1"/>
          </p:cNvSpPr>
          <p:nvPr>
            <p:ph type="subTitle" idx="13"/>
          </p:nvPr>
        </p:nvSpPr>
        <p:spPr>
          <a:xfrm>
            <a:off x="457200" y="5798288"/>
            <a:ext cx="6400800" cy="609600"/>
          </a:xfrm>
          <a:prstGeom prst="rect">
            <a:avLst/>
          </a:prstGeom>
        </p:spPr>
        <p:txBody>
          <a:bodyPr>
            <a:normAutofit/>
          </a:bodyPr>
          <a:lstStyle>
            <a:lvl1pPr marL="0" indent="0" algn="l">
              <a:buNone/>
              <a:defRPr sz="2100">
                <a:solidFill>
                  <a:srgbClr val="1299DC"/>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32658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4977" y="274639"/>
            <a:ext cx="6081823" cy="1143000"/>
          </a:xfrm>
          <a:prstGeom prst="rect">
            <a:avLst/>
          </a:prstGeom>
        </p:spPr>
        <p:txBody>
          <a:bodyPr/>
          <a:lstStyle>
            <a:lvl1pPr algn="r">
              <a:defRPr>
                <a:solidFill>
                  <a:schemeClr val="bg1">
                    <a:lumMod val="6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78"/>
            <a:ext cx="2133600" cy="365125"/>
          </a:xfrm>
          <a:prstGeom prst="rect">
            <a:avLst/>
          </a:prstGeom>
        </p:spPr>
        <p:txBody>
          <a:bodyPr/>
          <a:lstStyle/>
          <a:p>
            <a:fld id="{407055DC-9578-48F8-8FCF-D67EFAC42959}" type="datetimeFigureOut">
              <a:rPr lang="en-US" smtClean="0"/>
              <a:t>2/12/2025</a:t>
            </a:fld>
            <a:endParaRPr lang="en-US" dirty="0"/>
          </a:p>
        </p:txBody>
      </p:sp>
      <p:sp>
        <p:nvSpPr>
          <p:cNvPr id="6" name="Slide Number Placeholder 5"/>
          <p:cNvSpPr>
            <a:spLocks noGrp="1"/>
          </p:cNvSpPr>
          <p:nvPr>
            <p:ph type="sldNum" sz="quarter" idx="12"/>
          </p:nvPr>
        </p:nvSpPr>
        <p:spPr>
          <a:xfrm>
            <a:off x="3505200" y="6492878"/>
            <a:ext cx="2133600" cy="365125"/>
          </a:xfrm>
          <a:prstGeom prst="rect">
            <a:avLst/>
          </a:prstGeom>
        </p:spPr>
        <p:txBody>
          <a:bodyPr/>
          <a:lstStyle/>
          <a:p>
            <a:fld id="{76EF4E15-5503-4EDA-9177-93172EA9AC7B}" type="slidenum">
              <a:rPr lang="en-US" smtClean="0"/>
              <a:t>‹#›</a:t>
            </a:fld>
            <a:endParaRPr lang="en-US" dirty="0"/>
          </a:p>
        </p:txBody>
      </p:sp>
      <p:sp>
        <p:nvSpPr>
          <p:cNvPr id="8" name="Subtitle 2"/>
          <p:cNvSpPr>
            <a:spLocks noGrp="1"/>
          </p:cNvSpPr>
          <p:nvPr>
            <p:ph type="subTitle" idx="13"/>
          </p:nvPr>
        </p:nvSpPr>
        <p:spPr>
          <a:xfrm>
            <a:off x="457200" y="5798288"/>
            <a:ext cx="6400800" cy="609600"/>
          </a:xfrm>
          <a:prstGeom prst="rect">
            <a:avLst/>
          </a:prstGeom>
        </p:spPr>
        <p:txBody>
          <a:bodyPr>
            <a:normAutofit/>
          </a:bodyPr>
          <a:lstStyle>
            <a:lvl1pPr marL="0" indent="0" algn="l">
              <a:buNone/>
              <a:defRPr sz="2100">
                <a:solidFill>
                  <a:srgbClr val="1299DC"/>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41554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4977" y="274639"/>
            <a:ext cx="6081823" cy="1143000"/>
          </a:xfrm>
          <a:prstGeom prst="rect">
            <a:avLst/>
          </a:prstGeom>
        </p:spPr>
        <p:txBody>
          <a:bodyPr/>
          <a:lstStyle>
            <a:lvl1pPr algn="r">
              <a:defRPr>
                <a:solidFill>
                  <a:schemeClr val="bg1">
                    <a:lumMod val="6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78"/>
            <a:ext cx="2133600" cy="365125"/>
          </a:xfrm>
          <a:prstGeom prst="rect">
            <a:avLst/>
          </a:prstGeom>
        </p:spPr>
        <p:txBody>
          <a:bodyPr/>
          <a:lstStyle/>
          <a:p>
            <a:fld id="{407055DC-9578-48F8-8FCF-D67EFAC42959}" type="datetimeFigureOut">
              <a:rPr lang="en-US" smtClean="0"/>
              <a:t>2/12/2025</a:t>
            </a:fld>
            <a:endParaRPr lang="en-US" dirty="0"/>
          </a:p>
        </p:txBody>
      </p:sp>
      <p:sp>
        <p:nvSpPr>
          <p:cNvPr id="6" name="Slide Number Placeholder 5"/>
          <p:cNvSpPr>
            <a:spLocks noGrp="1"/>
          </p:cNvSpPr>
          <p:nvPr>
            <p:ph type="sldNum" sz="quarter" idx="12"/>
          </p:nvPr>
        </p:nvSpPr>
        <p:spPr>
          <a:xfrm>
            <a:off x="3505200" y="6492878"/>
            <a:ext cx="2133600" cy="365125"/>
          </a:xfrm>
          <a:prstGeom prst="rect">
            <a:avLst/>
          </a:prstGeom>
        </p:spPr>
        <p:txBody>
          <a:bodyPr/>
          <a:lstStyle/>
          <a:p>
            <a:fld id="{76EF4E15-5503-4EDA-9177-93172EA9AC7B}" type="slidenum">
              <a:rPr lang="en-US" smtClean="0"/>
              <a:t>‹#›</a:t>
            </a:fld>
            <a:endParaRPr lang="en-US" dirty="0"/>
          </a:p>
        </p:txBody>
      </p:sp>
      <p:sp>
        <p:nvSpPr>
          <p:cNvPr id="8" name="Subtitle 2"/>
          <p:cNvSpPr>
            <a:spLocks noGrp="1"/>
          </p:cNvSpPr>
          <p:nvPr>
            <p:ph type="subTitle" idx="13"/>
          </p:nvPr>
        </p:nvSpPr>
        <p:spPr>
          <a:xfrm>
            <a:off x="457200" y="5798288"/>
            <a:ext cx="6400800" cy="609600"/>
          </a:xfrm>
          <a:prstGeom prst="rect">
            <a:avLst/>
          </a:prstGeom>
        </p:spPr>
        <p:txBody>
          <a:bodyPr>
            <a:normAutofit/>
          </a:bodyPr>
          <a:lstStyle>
            <a:lvl1pPr marL="0" indent="0" algn="l">
              <a:buNone/>
              <a:defRPr sz="2100">
                <a:solidFill>
                  <a:srgbClr val="1299DC"/>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206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33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225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0141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884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038600" y="228600"/>
            <a:ext cx="4659406" cy="96012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C63E26D-415B-1506-9BEA-676FFFD25334}"/>
              </a:ext>
            </a:extLst>
          </p:cNvPr>
          <p:cNvSpPr>
            <a:spLocks noGrp="1"/>
          </p:cNvSpPr>
          <p:nvPr>
            <p:ph type="body" idx="1" hasCustomPrompt="1"/>
          </p:nvPr>
        </p:nvSpPr>
        <p:spPr>
          <a:xfrm>
            <a:off x="445994" y="2934335"/>
            <a:ext cx="8252012" cy="838200"/>
          </a:xfrm>
        </p:spPr>
        <p:txBody>
          <a:bodyPr anchor="b">
            <a:normAutofit/>
          </a:bodyPr>
          <a:lstStyle>
            <a:lvl1pPr marL="0" indent="0" algn="ctr">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Header Style</a:t>
            </a:r>
          </a:p>
        </p:txBody>
      </p:sp>
    </p:spTree>
    <p:extLst>
      <p:ext uri="{BB962C8B-B14F-4D97-AF65-F5344CB8AC3E}">
        <p14:creationId xmlns:p14="http://schemas.microsoft.com/office/powerpoint/2010/main" val="153905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63E26D-415B-1506-9BEA-676FFFD25334}"/>
              </a:ext>
            </a:extLst>
          </p:cNvPr>
          <p:cNvSpPr>
            <a:spLocks noGrp="1"/>
          </p:cNvSpPr>
          <p:nvPr>
            <p:ph type="body" idx="1" hasCustomPrompt="1"/>
          </p:nvPr>
        </p:nvSpPr>
        <p:spPr>
          <a:xfrm>
            <a:off x="445994" y="2934335"/>
            <a:ext cx="8252012" cy="838200"/>
          </a:xfrm>
        </p:spPr>
        <p:txBody>
          <a:bodyPr anchor="b">
            <a:normAutofit/>
          </a:bodyPr>
          <a:lstStyle>
            <a:lvl1pPr marL="0" indent="0" algn="ctr">
              <a:buNone/>
              <a:defRPr sz="3600" b="1" i="0">
                <a:solidFill>
                  <a:srgbClr val="5F8631"/>
                </a:solidFill>
                <a:latin typeface="Bitter"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Header Style</a:t>
            </a:r>
          </a:p>
        </p:txBody>
      </p:sp>
    </p:spTree>
    <p:extLst>
      <p:ext uri="{BB962C8B-B14F-4D97-AF65-F5344CB8AC3E}">
        <p14:creationId xmlns:p14="http://schemas.microsoft.com/office/powerpoint/2010/main" val="367747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78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hile You Wait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43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0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0CEFE64-733A-4DF2-A74C-29951540B322}"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8F6299-F1C8-4A19-9E65-FD6364D20CC9}" type="slidenum">
              <a:rPr lang="en-US" smtClean="0"/>
              <a:t>‹#›</a:t>
            </a:fld>
            <a:endParaRPr lang="en-US" dirty="0"/>
          </a:p>
        </p:txBody>
      </p:sp>
    </p:spTree>
    <p:extLst>
      <p:ext uri="{BB962C8B-B14F-4D97-AF65-F5344CB8AC3E}">
        <p14:creationId xmlns:p14="http://schemas.microsoft.com/office/powerpoint/2010/main" val="391760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graphics, screenshot, font, graphic design&#10;&#10;Description automatically generated">
            <a:extLst>
              <a:ext uri="{FF2B5EF4-FFF2-40B4-BE49-F238E27FC236}">
                <a16:creationId xmlns:a16="http://schemas.microsoft.com/office/drawing/2014/main" id="{4232DC18-81D7-A9C0-8E17-B62D7A910B1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659" y="172660"/>
            <a:ext cx="2617441" cy="880030"/>
          </a:xfrm>
          <a:prstGeom prst="rect">
            <a:avLst/>
          </a:prstGeom>
        </p:spPr>
      </p:pic>
      <p:sp>
        <p:nvSpPr>
          <p:cNvPr id="2" name="Title Placeholder 1"/>
          <p:cNvSpPr>
            <a:spLocks noGrp="1"/>
          </p:cNvSpPr>
          <p:nvPr>
            <p:ph type="title"/>
          </p:nvPr>
        </p:nvSpPr>
        <p:spPr>
          <a:xfrm>
            <a:off x="4038600" y="228600"/>
            <a:ext cx="4686300" cy="96012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67700" cy="4724400"/>
          </a:xfrm>
          <a:prstGeom prst="rect">
            <a:avLst/>
          </a:prstGeom>
        </p:spPr>
        <p:txBody>
          <a:bodyPr vert="horz" lIns="91440" tIns="45720" rIns="91440" bIns="45720" rtlCol="0">
            <a:normAutofit/>
          </a:bodyPr>
          <a:lstStyle/>
          <a:p>
            <a:pPr lvl="0"/>
            <a:r>
              <a:rPr lang="en-US" dirty="0"/>
              <a:t>First level (click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17244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8" r:id="rId8"/>
    <p:sldLayoutId id="2147483739" r:id="rId9"/>
    <p:sldLayoutId id="2147483740" r:id="rId10"/>
    <p:sldLayoutId id="2147483741" r:id="rId11"/>
    <p:sldLayoutId id="2147483742" r:id="rId12"/>
    <p:sldLayoutId id="2147483744" r:id="rId13"/>
  </p:sldLayoutIdLst>
  <p:txStyles>
    <p:titleStyle>
      <a:lvl1pPr algn="r" defTabSz="914400" rtl="0" eaLnBrk="1" latinLnBrk="0" hangingPunct="1">
        <a:spcBef>
          <a:spcPct val="0"/>
        </a:spcBef>
        <a:buNone/>
        <a:defRPr sz="3200" b="1" i="0" kern="1200" spc="0">
          <a:solidFill>
            <a:srgbClr val="5F8631"/>
          </a:solidFill>
          <a:latin typeface="Bitter" pitchFamily="2" charset="77"/>
          <a:ea typeface="+mj-ea"/>
          <a:cs typeface="+mj-cs"/>
        </a:defRPr>
      </a:lvl1pPr>
    </p:titleStyle>
    <p:bodyStyle>
      <a:lvl1pPr marL="342900" indent="-342900" algn="l" defTabSz="914400" rtl="0" eaLnBrk="1" latinLnBrk="0" hangingPunct="1">
        <a:spcBef>
          <a:spcPct val="20000"/>
        </a:spcBef>
        <a:buClr>
          <a:srgbClr val="5F8631"/>
        </a:buClr>
        <a:buFont typeface="Wingdings" panose="05000000000000000000" pitchFamily="2" charset="2"/>
        <a:buChar char="§"/>
        <a:defRPr sz="2800" b="0" i="0" kern="1200">
          <a:solidFill>
            <a:schemeClr val="tx2"/>
          </a:solidFill>
          <a:latin typeface="Overpass" pitchFamily="2" charset="77"/>
          <a:ea typeface="+mn-ea"/>
          <a:cs typeface="Arial" panose="020B0604020202020204" pitchFamily="34" charset="0"/>
        </a:defRPr>
      </a:lvl1pPr>
      <a:lvl2pPr marL="742950" indent="-285750" algn="l" defTabSz="914400" rtl="0" eaLnBrk="1" latinLnBrk="0" hangingPunct="1">
        <a:spcBef>
          <a:spcPct val="20000"/>
        </a:spcBef>
        <a:buClr>
          <a:srgbClr val="5F8631"/>
        </a:buClr>
        <a:buFont typeface="Arial" panose="020B0604020202020204" pitchFamily="34" charset="0"/>
        <a:buChar char="•"/>
        <a:defRPr sz="2800" b="0" i="0" kern="1200">
          <a:solidFill>
            <a:schemeClr val="tx2"/>
          </a:solidFill>
          <a:latin typeface="Overpass" pitchFamily="2" charset="77"/>
          <a:ea typeface="+mn-ea"/>
          <a:cs typeface="Arial" panose="020B0604020202020204" pitchFamily="34" charset="0"/>
        </a:defRPr>
      </a:lvl2pPr>
      <a:lvl3pPr marL="1143000" indent="-228600" algn="l" defTabSz="914400" rtl="0" eaLnBrk="1" latinLnBrk="0" hangingPunct="1">
        <a:spcBef>
          <a:spcPct val="20000"/>
        </a:spcBef>
        <a:buClr>
          <a:srgbClr val="5F8631"/>
        </a:buClr>
        <a:buSzPct val="75000"/>
        <a:buFont typeface="Courier New" panose="02070309020205020404" pitchFamily="49" charset="0"/>
        <a:buChar char="o"/>
        <a:defRPr sz="2800" b="0" i="0" kern="1200">
          <a:solidFill>
            <a:schemeClr val="tx2"/>
          </a:solidFill>
          <a:latin typeface="Overpass" pitchFamily="2" charset="77"/>
          <a:ea typeface="+mn-ea"/>
          <a:cs typeface="Arial" panose="020B0604020202020204" pitchFamily="34" charset="0"/>
        </a:defRPr>
      </a:lvl3pPr>
      <a:lvl4pPr marL="1600200" indent="-228600" algn="l" defTabSz="914400" rtl="0" eaLnBrk="1" latinLnBrk="0" hangingPunct="1">
        <a:spcBef>
          <a:spcPct val="20000"/>
        </a:spcBef>
        <a:buClr>
          <a:srgbClr val="5F8631"/>
        </a:buClr>
        <a:buFont typeface="Arial" panose="020B0604020202020204" pitchFamily="34" charset="0"/>
        <a:buChar char="–"/>
        <a:defRPr sz="2800" b="0" i="0" kern="1200">
          <a:solidFill>
            <a:schemeClr val="tx2"/>
          </a:solidFill>
          <a:latin typeface="Overpass" pitchFamily="2" charset="77"/>
          <a:ea typeface="+mn-ea"/>
          <a:cs typeface="Arial" panose="020B0604020202020204" pitchFamily="34" charset="0"/>
        </a:defRPr>
      </a:lvl4pPr>
      <a:lvl5pPr marL="2057400" indent="-228600" algn="l" defTabSz="914400" rtl="0" eaLnBrk="1" latinLnBrk="0" hangingPunct="1">
        <a:spcBef>
          <a:spcPct val="20000"/>
        </a:spcBef>
        <a:buClr>
          <a:srgbClr val="5F8631"/>
        </a:buClr>
        <a:buFont typeface="Arial" panose="020B0604020202020204" pitchFamily="34" charset="0"/>
        <a:buChar char="»"/>
        <a:defRPr sz="2800" b="0" i="0" kern="1200">
          <a:solidFill>
            <a:schemeClr val="tx2"/>
          </a:solidFill>
          <a:latin typeface="Overpass" pitchFamily="2" charset="77"/>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259284"/>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memaine.com/wp-content/uploads/2019/03/Comparing-Awards-online.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memun.org/about/award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memaine.com/events/the-path-to-paying-the-bill-tips-to-afford-college-after-financial-aid/"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famemaine.com/affording-education/pay-for-school/borrowing-student-loa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famemaine.com/affording-education/pay-for-school/resources-tools/calculators/student-loan-salary-calculato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logo&#10;&#10;Description automatically generated">
            <a:extLst>
              <a:ext uri="{FF2B5EF4-FFF2-40B4-BE49-F238E27FC236}">
                <a16:creationId xmlns:a16="http://schemas.microsoft.com/office/drawing/2014/main" id="{FDE8FBA9-D028-7F0F-BA83-16D3E7195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748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5426" r="5409" b="2722"/>
          <a:stretch/>
        </p:blipFill>
        <p:spPr>
          <a:xfrm>
            <a:off x="210105" y="127664"/>
            <a:ext cx="5192129" cy="6477001"/>
          </a:xfrm>
          <a:prstGeom prst="rect">
            <a:avLst/>
          </a:prstGeom>
          <a:ln>
            <a:solidFill>
              <a:schemeClr val="tx2"/>
            </a:solidFill>
          </a:ln>
          <a:effectLst>
            <a:outerShdw blurRad="50800" dist="38100" dir="2700000" algn="tl" rotWithShape="0">
              <a:prstClr val="black">
                <a:alpha val="40000"/>
              </a:prstClr>
            </a:outerShdw>
          </a:effectLst>
        </p:spPr>
      </p:pic>
      <p:sp>
        <p:nvSpPr>
          <p:cNvPr id="5" name="Text Placeholder 4"/>
          <p:cNvSpPr>
            <a:spLocks noGrp="1"/>
          </p:cNvSpPr>
          <p:nvPr>
            <p:ph type="body" sz="half" idx="2"/>
          </p:nvPr>
        </p:nvSpPr>
        <p:spPr>
          <a:xfrm>
            <a:off x="5674858" y="685800"/>
            <a:ext cx="2954237" cy="5562600"/>
          </a:xfrm>
        </p:spPr>
        <p:txBody>
          <a:bodyPr>
            <a:noAutofit/>
          </a:bodyPr>
          <a:lstStyle/>
          <a:p>
            <a:r>
              <a:rPr lang="en-US" sz="2400" dirty="0">
                <a:latin typeface="Tw Cen MT" panose="020B0602020104020603" pitchFamily="34" charset="0"/>
              </a:rPr>
              <a:t>The financial aid offer will have some combination of the following:</a:t>
            </a:r>
          </a:p>
          <a:p>
            <a:endParaRPr lang="en-US" sz="2400" dirty="0">
              <a:latin typeface="Tw Cen MT" panose="020B0602020104020603" pitchFamily="34" charset="0"/>
            </a:endParaRPr>
          </a:p>
          <a:p>
            <a:pPr marL="471488" lvl="1" indent="-128588">
              <a:buClr>
                <a:srgbClr val="8CB000"/>
              </a:buClr>
              <a:buFont typeface="Wingdings" panose="05000000000000000000" pitchFamily="2" charset="2"/>
              <a:buChar char="§"/>
            </a:pPr>
            <a:r>
              <a:rPr lang="en-US" sz="2400" b="1" dirty="0">
                <a:latin typeface="Tw Cen MT" panose="020B0602020104020603" pitchFamily="34" charset="0"/>
              </a:rPr>
              <a:t>When will you receive your aid?</a:t>
            </a:r>
            <a:endParaRPr lang="en-US" sz="2400" dirty="0">
              <a:latin typeface="Tw Cen MT" panose="020B0602020104020603" pitchFamily="34" charset="0"/>
            </a:endParaRPr>
          </a:p>
          <a:p>
            <a:pPr marL="471488" lvl="1" indent="-128588">
              <a:buClr>
                <a:srgbClr val="8CB000"/>
              </a:buClr>
              <a:buFont typeface="Wingdings" panose="05000000000000000000" pitchFamily="2" charset="2"/>
              <a:buChar char="§"/>
            </a:pPr>
            <a:endParaRPr lang="en-US" sz="2400" b="1" dirty="0">
              <a:latin typeface="Tw Cen MT" panose="020B0602020104020603" pitchFamily="34" charset="0"/>
            </a:endParaRPr>
          </a:p>
          <a:p>
            <a:pPr marL="471488" lvl="1" indent="-128588">
              <a:buClr>
                <a:srgbClr val="8CB000"/>
              </a:buClr>
              <a:buFont typeface="Wingdings" panose="05000000000000000000" pitchFamily="2" charset="2"/>
              <a:buChar char="§"/>
            </a:pPr>
            <a:r>
              <a:rPr lang="en-US" sz="2400" b="1" dirty="0">
                <a:solidFill>
                  <a:schemeClr val="accent6">
                    <a:lumMod val="50000"/>
                  </a:schemeClr>
                </a:solidFill>
                <a:latin typeface="Tw Cen MT" panose="020B0602020104020603" pitchFamily="34" charset="0"/>
              </a:rPr>
              <a:t>Other funding options</a:t>
            </a:r>
          </a:p>
          <a:p>
            <a:pPr marL="471488" lvl="1" indent="-128588">
              <a:buClr>
                <a:srgbClr val="8CB000"/>
              </a:buClr>
              <a:buFont typeface="Wingdings" panose="05000000000000000000" pitchFamily="2" charset="2"/>
              <a:buChar char="§"/>
            </a:pPr>
            <a:endParaRPr lang="en-US" sz="2400" b="1" dirty="0">
              <a:latin typeface="Tw Cen MT" panose="020B0602020104020603" pitchFamily="34" charset="0"/>
            </a:endParaRPr>
          </a:p>
          <a:p>
            <a:pPr marL="471488" lvl="1" indent="-128588">
              <a:buClr>
                <a:srgbClr val="8CB000"/>
              </a:buClr>
              <a:buFont typeface="Wingdings" panose="05000000000000000000" pitchFamily="2" charset="2"/>
              <a:buChar char="§"/>
            </a:pPr>
            <a:r>
              <a:rPr lang="en-US" sz="2400" b="1" dirty="0">
                <a:solidFill>
                  <a:schemeClr val="accent2"/>
                </a:solidFill>
                <a:latin typeface="Tw Cen MT" panose="020B0602020104020603" pitchFamily="34" charset="0"/>
              </a:rPr>
              <a:t>Notices about your awards</a:t>
            </a:r>
          </a:p>
          <a:p>
            <a:pPr marL="128588" indent="-128588">
              <a:buClr>
                <a:srgbClr val="8CB000"/>
              </a:buClr>
              <a:buFont typeface="Wingdings" panose="05000000000000000000" pitchFamily="2" charset="2"/>
              <a:buChar char="§"/>
            </a:pPr>
            <a:endParaRPr lang="en-US" sz="1600" b="1" dirty="0">
              <a:latin typeface="Tw Cen MT" panose="020B0602020104020603" pitchFamily="34" charset="0"/>
            </a:endParaRPr>
          </a:p>
          <a:p>
            <a:endParaRPr lang="en-US" sz="1600" dirty="0"/>
          </a:p>
        </p:txBody>
      </p:sp>
      <p:sp>
        <p:nvSpPr>
          <p:cNvPr id="8" name="Rectangle 7">
            <a:extLst>
              <a:ext uri="{FF2B5EF4-FFF2-40B4-BE49-F238E27FC236}">
                <a16:creationId xmlns:a16="http://schemas.microsoft.com/office/drawing/2014/main" id="{3E9D50EC-2AA4-0212-FD82-3139721565E3}"/>
              </a:ext>
            </a:extLst>
          </p:cNvPr>
          <p:cNvSpPr/>
          <p:nvPr/>
        </p:nvSpPr>
        <p:spPr>
          <a:xfrm>
            <a:off x="2362200" y="2286000"/>
            <a:ext cx="457200" cy="1524000"/>
          </a:xfrm>
          <a:prstGeom prst="rect">
            <a:avLst/>
          </a:prstGeom>
          <a:solidFill>
            <a:srgbClr val="00B0F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AC0B01-CCA3-09FF-6A28-E9D4291C7B54}"/>
              </a:ext>
            </a:extLst>
          </p:cNvPr>
          <p:cNvSpPr/>
          <p:nvPr/>
        </p:nvSpPr>
        <p:spPr>
          <a:xfrm>
            <a:off x="2823422" y="2286000"/>
            <a:ext cx="457200" cy="1524000"/>
          </a:xfrm>
          <a:prstGeom prst="rect">
            <a:avLst/>
          </a:prstGeom>
          <a:solidFill>
            <a:srgbClr val="FF0000">
              <a:alpha val="23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C7EB2-7D96-27EA-642B-E798FA64C225}"/>
              </a:ext>
            </a:extLst>
          </p:cNvPr>
          <p:cNvSpPr/>
          <p:nvPr/>
        </p:nvSpPr>
        <p:spPr>
          <a:xfrm>
            <a:off x="3280622" y="2285998"/>
            <a:ext cx="529378" cy="1524001"/>
          </a:xfrm>
          <a:prstGeom prst="rect">
            <a:avLst/>
          </a:prstGeom>
          <a:solidFill>
            <a:srgbClr val="7030A0">
              <a:alpha val="28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6B3DF5A-7161-40E9-C5B7-303BECD5E107}"/>
              </a:ext>
            </a:extLst>
          </p:cNvPr>
          <p:cNvCxnSpPr>
            <a:cxnSpLocks/>
          </p:cNvCxnSpPr>
          <p:nvPr/>
        </p:nvCxnSpPr>
        <p:spPr>
          <a:xfrm flipH="1">
            <a:off x="3822965" y="2895600"/>
            <a:ext cx="206695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Rectangle 16">
            <a:extLst>
              <a:ext uri="{FF2B5EF4-FFF2-40B4-BE49-F238E27FC236}">
                <a16:creationId xmlns:a16="http://schemas.microsoft.com/office/drawing/2014/main" id="{BFBEBC4B-A0AA-11E1-7FE0-A9C8EEE0EA8A}"/>
              </a:ext>
            </a:extLst>
          </p:cNvPr>
          <p:cNvSpPr/>
          <p:nvPr/>
        </p:nvSpPr>
        <p:spPr>
          <a:xfrm>
            <a:off x="3842648" y="2995947"/>
            <a:ext cx="1308989" cy="814049"/>
          </a:xfrm>
          <a:prstGeom prst="rect">
            <a:avLst/>
          </a:prstGeom>
          <a:solidFill>
            <a:srgbClr val="FFC000">
              <a:alpha val="28000"/>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cxnSpLocks/>
          </p:cNvCxnSpPr>
          <p:nvPr/>
        </p:nvCxnSpPr>
        <p:spPr>
          <a:xfrm flipH="1" flipV="1">
            <a:off x="4856441" y="3581400"/>
            <a:ext cx="1130195" cy="685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0" name="Picture 19">
            <a:extLst>
              <a:ext uri="{FF2B5EF4-FFF2-40B4-BE49-F238E27FC236}">
                <a16:creationId xmlns:a16="http://schemas.microsoft.com/office/drawing/2014/main" id="{9316EABE-17D1-883B-7B63-D39D6C239A8E}"/>
              </a:ext>
            </a:extLst>
          </p:cNvPr>
          <p:cNvPicPr>
            <a:picLocks noChangeAspect="1"/>
          </p:cNvPicPr>
          <p:nvPr/>
        </p:nvPicPr>
        <p:blipFill>
          <a:blip r:embed="rId4"/>
          <a:stretch>
            <a:fillRect/>
          </a:stretch>
        </p:blipFill>
        <p:spPr>
          <a:xfrm>
            <a:off x="3830967" y="952463"/>
            <a:ext cx="1320670" cy="114337"/>
          </a:xfrm>
          <a:prstGeom prst="rect">
            <a:avLst/>
          </a:prstGeom>
        </p:spPr>
      </p:pic>
      <p:sp>
        <p:nvSpPr>
          <p:cNvPr id="21" name="TextBox 20">
            <a:extLst>
              <a:ext uri="{FF2B5EF4-FFF2-40B4-BE49-F238E27FC236}">
                <a16:creationId xmlns:a16="http://schemas.microsoft.com/office/drawing/2014/main" id="{00EB235D-B209-A3A6-DC8C-E6483D0DD721}"/>
              </a:ext>
            </a:extLst>
          </p:cNvPr>
          <p:cNvSpPr txBox="1"/>
          <p:nvPr/>
        </p:nvSpPr>
        <p:spPr>
          <a:xfrm>
            <a:off x="4116772" y="894215"/>
            <a:ext cx="1981200" cy="230832"/>
          </a:xfrm>
          <a:prstGeom prst="rect">
            <a:avLst/>
          </a:prstGeom>
          <a:noFill/>
        </p:spPr>
        <p:txBody>
          <a:bodyPr wrap="square" rtlCol="0">
            <a:spAutoFit/>
          </a:bodyPr>
          <a:lstStyle/>
          <a:p>
            <a:r>
              <a:rPr lang="en-US" sz="900" dirty="0"/>
              <a:t>Student Aid Index</a:t>
            </a:r>
          </a:p>
        </p:txBody>
      </p:sp>
      <p:sp>
        <p:nvSpPr>
          <p:cNvPr id="23" name="Rectangle 22">
            <a:extLst>
              <a:ext uri="{FF2B5EF4-FFF2-40B4-BE49-F238E27FC236}">
                <a16:creationId xmlns:a16="http://schemas.microsoft.com/office/drawing/2014/main" id="{BEBA87BE-D956-7499-9DBF-D4119F1733D1}"/>
              </a:ext>
            </a:extLst>
          </p:cNvPr>
          <p:cNvSpPr/>
          <p:nvPr/>
        </p:nvSpPr>
        <p:spPr>
          <a:xfrm>
            <a:off x="3830967" y="4495795"/>
            <a:ext cx="1308989" cy="990605"/>
          </a:xfrm>
          <a:prstGeom prst="rect">
            <a:avLst/>
          </a:prstGeom>
          <a:solidFill>
            <a:srgbClr val="92D050">
              <a:alpha val="28000"/>
            </a:srgbClr>
          </a:solidFill>
          <a:ln>
            <a:solidFill>
              <a:srgbClr val="5F86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43B9D2-4AE6-13C0-8DB4-EDA52FF0628F}"/>
              </a:ext>
            </a:extLst>
          </p:cNvPr>
          <p:cNvSpPr/>
          <p:nvPr/>
        </p:nvSpPr>
        <p:spPr>
          <a:xfrm>
            <a:off x="210105" y="5524176"/>
            <a:ext cx="4209495" cy="1080489"/>
          </a:xfrm>
          <a:prstGeom prst="rect">
            <a:avLst/>
          </a:prstGeom>
          <a:solidFill>
            <a:srgbClr val="92D050">
              <a:alpha val="28000"/>
            </a:srgbClr>
          </a:solidFill>
          <a:ln>
            <a:solidFill>
              <a:srgbClr val="5F86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77F0A248-97AF-E93E-D756-8060E81B17EB}"/>
              </a:ext>
            </a:extLst>
          </p:cNvPr>
          <p:cNvCxnSpPr>
            <a:cxnSpLocks/>
          </p:cNvCxnSpPr>
          <p:nvPr/>
        </p:nvCxnSpPr>
        <p:spPr>
          <a:xfrm flipH="1">
            <a:off x="4965805" y="5524176"/>
            <a:ext cx="1130195" cy="574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05877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57D37E-4641-D84D-66FE-443CD7D054E7}"/>
              </a:ext>
            </a:extLst>
          </p:cNvPr>
          <p:cNvPicPr>
            <a:picLocks noChangeAspect="1"/>
          </p:cNvPicPr>
          <p:nvPr/>
        </p:nvPicPr>
        <p:blipFill>
          <a:blip r:embed="rId2"/>
          <a:srcRect t="32597" r="38649" b="15029"/>
          <a:stretch/>
        </p:blipFill>
        <p:spPr>
          <a:xfrm>
            <a:off x="90792" y="1715133"/>
            <a:ext cx="4177032" cy="4572000"/>
          </a:xfrm>
          <a:prstGeom prst="rect">
            <a:avLst/>
          </a:prstGeom>
          <a:ln>
            <a:solidFill>
              <a:schemeClr val="tx2"/>
            </a:solidFill>
          </a:ln>
          <a:effectLst>
            <a:outerShdw blurRad="50800" dist="76200" dir="2700000" algn="tl" rotWithShape="0">
              <a:prstClr val="black">
                <a:alpha val="40000"/>
              </a:prstClr>
            </a:outerShdw>
          </a:effectLst>
        </p:spPr>
      </p:pic>
      <p:pic>
        <p:nvPicPr>
          <p:cNvPr id="7" name="Picture 6">
            <a:extLst>
              <a:ext uri="{FF2B5EF4-FFF2-40B4-BE49-F238E27FC236}">
                <a16:creationId xmlns:a16="http://schemas.microsoft.com/office/drawing/2014/main" id="{6DBC6E98-1773-2FF3-121B-8CBC17191D57}"/>
              </a:ext>
            </a:extLst>
          </p:cNvPr>
          <p:cNvPicPr>
            <a:picLocks noChangeAspect="1"/>
          </p:cNvPicPr>
          <p:nvPr/>
        </p:nvPicPr>
        <p:blipFill>
          <a:blip r:embed="rId3"/>
          <a:srcRect l="2527" t="34924" r="14526" b="27069"/>
          <a:stretch/>
        </p:blipFill>
        <p:spPr>
          <a:xfrm>
            <a:off x="4312939" y="632604"/>
            <a:ext cx="4693907" cy="2829464"/>
          </a:xfrm>
          <a:prstGeom prst="rect">
            <a:avLst/>
          </a:prstGeom>
          <a:ln>
            <a:solidFill>
              <a:schemeClr val="tx1"/>
            </a:solidFill>
          </a:ln>
          <a:effectLst>
            <a:outerShdw blurRad="50800" dist="38100" dir="2700000" algn="tl" rotWithShape="0">
              <a:prstClr val="black">
                <a:alpha val="40000"/>
              </a:prstClr>
            </a:outerShdw>
          </a:effectLst>
        </p:spPr>
      </p:pic>
      <p:sp>
        <p:nvSpPr>
          <p:cNvPr id="11" name="Text Placeholder 3">
            <a:extLst>
              <a:ext uri="{FF2B5EF4-FFF2-40B4-BE49-F238E27FC236}">
                <a16:creationId xmlns:a16="http://schemas.microsoft.com/office/drawing/2014/main" id="{8558540E-D013-54B8-567E-35EBEF08B3E1}"/>
              </a:ext>
            </a:extLst>
          </p:cNvPr>
          <p:cNvSpPr>
            <a:spLocks noGrp="1"/>
          </p:cNvSpPr>
          <p:nvPr>
            <p:ph type="body" sz="half" idx="2"/>
          </p:nvPr>
        </p:nvSpPr>
        <p:spPr>
          <a:xfrm>
            <a:off x="5440692" y="4001133"/>
            <a:ext cx="2438400" cy="2242954"/>
          </a:xfrm>
          <a:solidFill>
            <a:schemeClr val="accent1"/>
          </a:solidFill>
        </p:spPr>
        <p:txBody>
          <a:bodyPr>
            <a:normAutofit lnSpcReduction="10000"/>
          </a:bodyPr>
          <a:lstStyle/>
          <a:p>
            <a:pPr algn="ctr"/>
            <a:r>
              <a:rPr lang="en-US" sz="3600" dirty="0">
                <a:solidFill>
                  <a:schemeClr val="bg1"/>
                </a:solidFill>
              </a:rPr>
              <a:t>Which is the most affordable option?</a:t>
            </a:r>
          </a:p>
        </p:txBody>
      </p:sp>
      <p:pic>
        <p:nvPicPr>
          <p:cNvPr id="21" name="Graphic 20" descr="Badge 1 with solid fill">
            <a:extLst>
              <a:ext uri="{FF2B5EF4-FFF2-40B4-BE49-F238E27FC236}">
                <a16:creationId xmlns:a16="http://schemas.microsoft.com/office/drawing/2014/main" id="{B29CD76C-BE41-9B88-856D-865711835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6120" y="4800600"/>
            <a:ext cx="914400" cy="914400"/>
          </a:xfrm>
          <a:prstGeom prst="rect">
            <a:avLst/>
          </a:prstGeom>
        </p:spPr>
      </p:pic>
      <p:pic>
        <p:nvPicPr>
          <p:cNvPr id="23" name="Graphic 22" descr="Badge with solid fill">
            <a:extLst>
              <a:ext uri="{FF2B5EF4-FFF2-40B4-BE49-F238E27FC236}">
                <a16:creationId xmlns:a16="http://schemas.microsoft.com/office/drawing/2014/main" id="{CC1F38F3-0779-3FFF-9E33-E86113F8E9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02692" y="457200"/>
            <a:ext cx="914400" cy="914400"/>
          </a:xfrm>
          <a:prstGeom prst="rect">
            <a:avLst/>
          </a:prstGeom>
        </p:spPr>
      </p:pic>
      <p:sp>
        <p:nvSpPr>
          <p:cNvPr id="43" name="Rectangle 42">
            <a:extLst>
              <a:ext uri="{FF2B5EF4-FFF2-40B4-BE49-F238E27FC236}">
                <a16:creationId xmlns:a16="http://schemas.microsoft.com/office/drawing/2014/main" id="{50DE047D-E52C-9E56-268B-7060B2327B94}"/>
              </a:ext>
            </a:extLst>
          </p:cNvPr>
          <p:cNvSpPr/>
          <p:nvPr/>
        </p:nvSpPr>
        <p:spPr>
          <a:xfrm>
            <a:off x="190919" y="5715000"/>
            <a:ext cx="1981200" cy="228600"/>
          </a:xfrm>
          <a:prstGeom prst="rect">
            <a:avLst/>
          </a:prstGeom>
          <a:solidFill>
            <a:srgbClr val="92D050">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BFF57BD-1603-5C99-385F-9948914DFC5E}"/>
              </a:ext>
            </a:extLst>
          </p:cNvPr>
          <p:cNvSpPr/>
          <p:nvPr/>
        </p:nvSpPr>
        <p:spPr>
          <a:xfrm>
            <a:off x="4495800" y="800100"/>
            <a:ext cx="1143000" cy="342900"/>
          </a:xfrm>
          <a:prstGeom prst="rect">
            <a:avLst/>
          </a:prstGeom>
          <a:solidFill>
            <a:srgbClr val="92D050">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5F99D1F-2B34-0CEF-8302-034A46264298}"/>
              </a:ext>
            </a:extLst>
          </p:cNvPr>
          <p:cNvSpPr/>
          <p:nvPr/>
        </p:nvSpPr>
        <p:spPr>
          <a:xfrm>
            <a:off x="179417" y="5933536"/>
            <a:ext cx="1928927" cy="152400"/>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1CDBD5-F314-8519-FFB3-693F81773A41}"/>
              </a:ext>
            </a:extLst>
          </p:cNvPr>
          <p:cNvSpPr/>
          <p:nvPr/>
        </p:nvSpPr>
        <p:spPr>
          <a:xfrm>
            <a:off x="4495799" y="1137248"/>
            <a:ext cx="1143001" cy="181156"/>
          </a:xfrm>
          <a:prstGeom prst="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E9B7F67-8C62-3318-3BB1-2BAD078ED217}"/>
              </a:ext>
            </a:extLst>
          </p:cNvPr>
          <p:cNvSpPr/>
          <p:nvPr/>
        </p:nvSpPr>
        <p:spPr>
          <a:xfrm>
            <a:off x="174534" y="1933036"/>
            <a:ext cx="3940265" cy="914400"/>
          </a:xfrm>
          <a:prstGeom prst="rect">
            <a:avLst/>
          </a:prstGeom>
          <a:solidFill>
            <a:srgbClr val="00B0F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128AD22-D569-8FD9-B2BB-782D984DFD50}"/>
              </a:ext>
            </a:extLst>
          </p:cNvPr>
          <p:cNvSpPr/>
          <p:nvPr/>
        </p:nvSpPr>
        <p:spPr>
          <a:xfrm>
            <a:off x="4491486" y="2073934"/>
            <a:ext cx="4195314" cy="288266"/>
          </a:xfrm>
          <a:prstGeom prst="rect">
            <a:avLst/>
          </a:prstGeom>
          <a:solidFill>
            <a:srgbClr val="00B0F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606F3D5-2BC2-6EB0-1897-E99AD811E8FD}"/>
              </a:ext>
            </a:extLst>
          </p:cNvPr>
          <p:cNvSpPr/>
          <p:nvPr/>
        </p:nvSpPr>
        <p:spPr>
          <a:xfrm>
            <a:off x="190918" y="4283683"/>
            <a:ext cx="4000081" cy="315720"/>
          </a:xfrm>
          <a:prstGeom prst="rect">
            <a:avLst/>
          </a:prstGeom>
          <a:solidFill>
            <a:srgbClr val="7030A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DD12977-4F9B-5ABD-74AB-FE9806B60597}"/>
              </a:ext>
            </a:extLst>
          </p:cNvPr>
          <p:cNvSpPr/>
          <p:nvPr/>
        </p:nvSpPr>
        <p:spPr>
          <a:xfrm>
            <a:off x="4513051" y="2341216"/>
            <a:ext cx="4218864" cy="288266"/>
          </a:xfrm>
          <a:prstGeom prst="rect">
            <a:avLst/>
          </a:prstGeom>
          <a:solidFill>
            <a:srgbClr val="7030A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C9AE678-BD8D-7217-AFE7-D097FBAC75D7}"/>
              </a:ext>
            </a:extLst>
          </p:cNvPr>
          <p:cNvSpPr/>
          <p:nvPr/>
        </p:nvSpPr>
        <p:spPr>
          <a:xfrm>
            <a:off x="2439132" y="5723489"/>
            <a:ext cx="1751867" cy="563644"/>
          </a:xfrm>
          <a:prstGeom prst="rect">
            <a:avLst/>
          </a:prstGeom>
          <a:solidFill>
            <a:srgbClr val="FFC00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DC3BA9C-7392-3E6C-E065-035DD58BE97D}"/>
              </a:ext>
            </a:extLst>
          </p:cNvPr>
          <p:cNvSpPr/>
          <p:nvPr/>
        </p:nvSpPr>
        <p:spPr>
          <a:xfrm>
            <a:off x="7126017" y="850703"/>
            <a:ext cx="1751867" cy="390645"/>
          </a:xfrm>
          <a:prstGeom prst="rect">
            <a:avLst/>
          </a:prstGeom>
          <a:solidFill>
            <a:srgbClr val="FFC0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F1F8487-5F57-6E2A-2113-6913A86F74F5}"/>
              </a:ext>
            </a:extLst>
          </p:cNvPr>
          <p:cNvSpPr/>
          <p:nvPr/>
        </p:nvSpPr>
        <p:spPr>
          <a:xfrm>
            <a:off x="4513051" y="2629482"/>
            <a:ext cx="4195314" cy="175404"/>
          </a:xfrm>
          <a:prstGeom prst="rect">
            <a:avLst/>
          </a:prstGeom>
          <a:solidFill>
            <a:srgbClr val="00B0F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419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2514600"/>
            <a:ext cx="2933700" cy="2571749"/>
          </a:xfrm>
        </p:spPr>
        <p:txBody>
          <a:bodyPr>
            <a:normAutofit/>
          </a:bodyPr>
          <a:lstStyle/>
          <a:p>
            <a:pPr algn="ctr"/>
            <a:r>
              <a:rPr lang="en-US" sz="3600" dirty="0"/>
              <a:t>Check out FAME’s Dynamic Worksheet! </a:t>
            </a:r>
          </a:p>
          <a:p>
            <a:pPr algn="ctr"/>
            <a:endParaRPr lang="en-US" sz="3600" dirty="0"/>
          </a:p>
        </p:txBody>
      </p:sp>
      <p:pic>
        <p:nvPicPr>
          <p:cNvPr id="3" name="Picture 2">
            <a:hlinkClick r:id="rId3"/>
            <a:extLst>
              <a:ext uri="{FF2B5EF4-FFF2-40B4-BE49-F238E27FC236}">
                <a16:creationId xmlns:a16="http://schemas.microsoft.com/office/drawing/2014/main" id="{E6B78410-A868-882D-A135-BA50E6C34E74}"/>
              </a:ext>
            </a:extLst>
          </p:cNvPr>
          <p:cNvPicPr>
            <a:picLocks noChangeAspect="1"/>
          </p:cNvPicPr>
          <p:nvPr/>
        </p:nvPicPr>
        <p:blipFill>
          <a:blip r:embed="rId4"/>
          <a:stretch>
            <a:fillRect/>
          </a:stretch>
        </p:blipFill>
        <p:spPr>
          <a:xfrm>
            <a:off x="4038600" y="228600"/>
            <a:ext cx="4925561" cy="6175208"/>
          </a:xfrm>
          <a:prstGeom prst="rect">
            <a:avLst/>
          </a:prstGeom>
          <a:ln>
            <a:solidFill>
              <a:schemeClr val="bg2">
                <a:lumMod val="75000"/>
              </a:schemeClr>
            </a:solidFill>
          </a:ln>
        </p:spPr>
      </p:pic>
    </p:spTree>
    <p:extLst>
      <p:ext uri="{BB962C8B-B14F-4D97-AF65-F5344CB8AC3E}">
        <p14:creationId xmlns:p14="http://schemas.microsoft.com/office/powerpoint/2010/main" val="4047048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ext Placeholder 3"/>
          <p:cNvSpPr>
            <a:spLocks noGrp="1"/>
          </p:cNvSpPr>
          <p:nvPr>
            <p:ph type="body" sz="half" idx="2"/>
          </p:nvPr>
        </p:nvSpPr>
        <p:spPr>
          <a:xfrm>
            <a:off x="1752600" y="2705100"/>
            <a:ext cx="5638800" cy="1447800"/>
          </a:xfrm>
        </p:spPr>
        <p:txBody>
          <a:bodyPr>
            <a:normAutofit lnSpcReduction="10000"/>
          </a:bodyPr>
          <a:lstStyle/>
          <a:p>
            <a:pPr algn="ctr"/>
            <a:r>
              <a:rPr lang="en-US" sz="4800" dirty="0"/>
              <a:t>Now, how do we pay the balance?</a:t>
            </a:r>
          </a:p>
          <a:p>
            <a:pPr algn="ctr"/>
            <a:endParaRPr lang="en-US" sz="4800" dirty="0"/>
          </a:p>
        </p:txBody>
      </p:sp>
    </p:spTree>
    <p:extLst>
      <p:ext uri="{BB962C8B-B14F-4D97-AF65-F5344CB8AC3E}">
        <p14:creationId xmlns:p14="http://schemas.microsoft.com/office/powerpoint/2010/main" val="218422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9FFDD1-61B4-7380-5E57-AAD3820DE30D}"/>
              </a:ext>
            </a:extLst>
          </p:cNvPr>
          <p:cNvPicPr>
            <a:picLocks noChangeAspect="1"/>
          </p:cNvPicPr>
          <p:nvPr/>
        </p:nvPicPr>
        <p:blipFill>
          <a:blip r:embed="rId3"/>
          <a:srcRect l="4918"/>
          <a:stretch/>
        </p:blipFill>
        <p:spPr>
          <a:xfrm>
            <a:off x="114299" y="1371600"/>
            <a:ext cx="6649367" cy="3343169"/>
          </a:xfrm>
          <a:prstGeom prst="rect">
            <a:avLst/>
          </a:prstGeom>
        </p:spPr>
      </p:pic>
      <p:pic>
        <p:nvPicPr>
          <p:cNvPr id="15" name="Picture 14">
            <a:extLst>
              <a:ext uri="{FF2B5EF4-FFF2-40B4-BE49-F238E27FC236}">
                <a16:creationId xmlns:a16="http://schemas.microsoft.com/office/drawing/2014/main" id="{6302C615-0518-CBF0-7C98-6D94A727CBDD}"/>
              </a:ext>
            </a:extLst>
          </p:cNvPr>
          <p:cNvPicPr>
            <a:picLocks noChangeAspect="1"/>
          </p:cNvPicPr>
          <p:nvPr/>
        </p:nvPicPr>
        <p:blipFill>
          <a:blip r:embed="rId4"/>
          <a:stretch>
            <a:fillRect/>
          </a:stretch>
        </p:blipFill>
        <p:spPr>
          <a:xfrm>
            <a:off x="190499" y="4512130"/>
            <a:ext cx="6573167" cy="1971950"/>
          </a:xfrm>
          <a:prstGeom prst="rect">
            <a:avLst/>
          </a:prstGeom>
        </p:spPr>
      </p:pic>
      <p:pic>
        <p:nvPicPr>
          <p:cNvPr id="17" name="Picture 16">
            <a:extLst>
              <a:ext uri="{FF2B5EF4-FFF2-40B4-BE49-F238E27FC236}">
                <a16:creationId xmlns:a16="http://schemas.microsoft.com/office/drawing/2014/main" id="{C5E55BF7-89F5-41C7-A259-DB1B6A9F67DF}"/>
              </a:ext>
            </a:extLst>
          </p:cNvPr>
          <p:cNvPicPr>
            <a:picLocks noChangeAspect="1"/>
          </p:cNvPicPr>
          <p:nvPr/>
        </p:nvPicPr>
        <p:blipFill>
          <a:blip r:embed="rId5"/>
          <a:stretch>
            <a:fillRect/>
          </a:stretch>
        </p:blipFill>
        <p:spPr>
          <a:xfrm>
            <a:off x="6763666" y="-24384"/>
            <a:ext cx="2586995" cy="6882384"/>
          </a:xfrm>
          <a:prstGeom prst="rect">
            <a:avLst/>
          </a:prstGeom>
        </p:spPr>
      </p:pic>
      <p:sp>
        <p:nvSpPr>
          <p:cNvPr id="2" name="Title 1">
            <a:extLst>
              <a:ext uri="{FF2B5EF4-FFF2-40B4-BE49-F238E27FC236}">
                <a16:creationId xmlns:a16="http://schemas.microsoft.com/office/drawing/2014/main" id="{F3DCDE31-7C24-EA8E-A808-C858DB334F01}"/>
              </a:ext>
            </a:extLst>
          </p:cNvPr>
          <p:cNvSpPr>
            <a:spLocks noGrp="1"/>
          </p:cNvSpPr>
          <p:nvPr>
            <p:ph type="title"/>
          </p:nvPr>
        </p:nvSpPr>
        <p:spPr>
          <a:xfrm>
            <a:off x="195857" y="152400"/>
            <a:ext cx="4533901" cy="990600"/>
          </a:xfrm>
          <a:solidFill>
            <a:srgbClr val="266041"/>
          </a:solidFill>
        </p:spPr>
        <p:txBody>
          <a:bodyPr anchor="ctr"/>
          <a:lstStyle/>
          <a:p>
            <a:pPr algn="ctr"/>
            <a:r>
              <a:rPr lang="en-US" sz="2800" b="1" u="sng" dirty="0">
                <a:solidFill>
                  <a:schemeClr val="bg1"/>
                </a:solidFill>
                <a:latin typeface="+mj-lt"/>
              </a:rPr>
              <a:t>WorthingtonScholars.org</a:t>
            </a:r>
          </a:p>
        </p:txBody>
      </p:sp>
      <p:sp>
        <p:nvSpPr>
          <p:cNvPr id="3" name="Rectangle 2">
            <a:extLst>
              <a:ext uri="{FF2B5EF4-FFF2-40B4-BE49-F238E27FC236}">
                <a16:creationId xmlns:a16="http://schemas.microsoft.com/office/drawing/2014/main" id="{AEFC8B9C-9494-07E9-7D11-854B406242C0}"/>
              </a:ext>
            </a:extLst>
          </p:cNvPr>
          <p:cNvSpPr/>
          <p:nvPr/>
        </p:nvSpPr>
        <p:spPr>
          <a:xfrm>
            <a:off x="5029200" y="2819400"/>
            <a:ext cx="9144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5638800" y="228600"/>
            <a:ext cx="3162300" cy="838200"/>
          </a:xfrm>
        </p:spPr>
        <p:txBody>
          <a:bodyPr>
            <a:normAutofit/>
          </a:bodyPr>
          <a:lstStyle/>
          <a:p>
            <a:r>
              <a:rPr lang="en-US" sz="3600" b="1" u="sng" dirty="0">
                <a:solidFill>
                  <a:srgbClr val="5F8631"/>
                </a:solidFill>
              </a:rPr>
              <a:t>MaineCF.org </a:t>
            </a:r>
          </a:p>
        </p:txBody>
      </p:sp>
      <p:pic>
        <p:nvPicPr>
          <p:cNvPr id="5" name="Picture 4">
            <a:extLst>
              <a:ext uri="{FF2B5EF4-FFF2-40B4-BE49-F238E27FC236}">
                <a16:creationId xmlns:a16="http://schemas.microsoft.com/office/drawing/2014/main" id="{3EECD4D9-B0F3-E431-D4F8-B550561BD32F}"/>
              </a:ext>
            </a:extLst>
          </p:cNvPr>
          <p:cNvPicPr>
            <a:picLocks noChangeAspect="1"/>
          </p:cNvPicPr>
          <p:nvPr/>
        </p:nvPicPr>
        <p:blipFill>
          <a:blip r:embed="rId3"/>
          <a:stretch>
            <a:fillRect/>
          </a:stretch>
        </p:blipFill>
        <p:spPr>
          <a:xfrm>
            <a:off x="800100" y="1524000"/>
            <a:ext cx="7543800" cy="5190797"/>
          </a:xfrm>
          <a:prstGeom prst="rect">
            <a:avLst/>
          </a:prstGeom>
        </p:spPr>
      </p:pic>
    </p:spTree>
    <p:extLst>
      <p:ext uri="{BB962C8B-B14F-4D97-AF65-F5344CB8AC3E}">
        <p14:creationId xmlns:p14="http://schemas.microsoft.com/office/powerpoint/2010/main" val="2621595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000" dirty="0">
                <a:solidFill>
                  <a:srgbClr val="8CB000"/>
                </a:solidFill>
                <a:latin typeface="Tw Cen MT Condensed Extra Bold" pitchFamily="34" charset="0"/>
              </a:rPr>
            </a:br>
            <a:endParaRPr lang="en-US" sz="3000" dirty="0">
              <a:solidFill>
                <a:srgbClr val="8CB000"/>
              </a:solidFill>
              <a:latin typeface="Tw Cen MT Condensed Extra Bold" pitchFamily="34" charset="0"/>
            </a:endParaRPr>
          </a:p>
        </p:txBody>
      </p:sp>
      <p:sp>
        <p:nvSpPr>
          <p:cNvPr id="4" name="Subtitle 3"/>
          <p:cNvSpPr>
            <a:spLocks noGrp="1"/>
          </p:cNvSpPr>
          <p:nvPr>
            <p:ph type="subTitle" idx="13"/>
          </p:nvPr>
        </p:nvSpPr>
        <p:spPr>
          <a:xfrm>
            <a:off x="4343400" y="114300"/>
            <a:ext cx="4648200" cy="533400"/>
          </a:xfrm>
        </p:spPr>
        <p:txBody>
          <a:bodyPr>
            <a:normAutofit/>
          </a:bodyPr>
          <a:lstStyle/>
          <a:p>
            <a:r>
              <a:rPr lang="en-US" sz="2400" b="1" u="sng" dirty="0">
                <a:solidFill>
                  <a:schemeClr val="accent2"/>
                </a:solidFill>
              </a:rPr>
              <a:t>FAMEmaine.com/Scholarships</a:t>
            </a:r>
          </a:p>
        </p:txBody>
      </p:sp>
      <p:pic>
        <p:nvPicPr>
          <p:cNvPr id="6" name="Picture 5"/>
          <p:cNvPicPr>
            <a:picLocks noChangeAspect="1"/>
          </p:cNvPicPr>
          <p:nvPr/>
        </p:nvPicPr>
        <p:blipFill>
          <a:blip r:embed="rId3"/>
          <a:stretch>
            <a:fillRect/>
          </a:stretch>
        </p:blipFill>
        <p:spPr>
          <a:xfrm>
            <a:off x="116017" y="1252938"/>
            <a:ext cx="6081822" cy="4117230"/>
          </a:xfrm>
          <a:prstGeom prst="rect">
            <a:avLst/>
          </a:prstGeom>
          <a:ln>
            <a:solidFill>
              <a:schemeClr val="tx2"/>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88D5B7B-2D1D-CD74-5BA8-D23119A08C4E}"/>
              </a:ext>
            </a:extLst>
          </p:cNvPr>
          <p:cNvPicPr>
            <a:picLocks noChangeAspect="1"/>
          </p:cNvPicPr>
          <p:nvPr/>
        </p:nvPicPr>
        <p:blipFill>
          <a:blip r:embed="rId4"/>
          <a:stretch>
            <a:fillRect/>
          </a:stretch>
        </p:blipFill>
        <p:spPr>
          <a:xfrm>
            <a:off x="2286000" y="4341962"/>
            <a:ext cx="6583009" cy="2043886"/>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2193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0F56F2-702D-E771-1617-EE2FD47F0906}"/>
              </a:ext>
            </a:extLst>
          </p:cNvPr>
          <p:cNvPicPr>
            <a:picLocks noChangeAspect="1"/>
          </p:cNvPicPr>
          <p:nvPr/>
        </p:nvPicPr>
        <p:blipFill>
          <a:blip r:embed="rId3"/>
          <a:stretch>
            <a:fillRect/>
          </a:stretch>
        </p:blipFill>
        <p:spPr>
          <a:xfrm>
            <a:off x="304800" y="1371600"/>
            <a:ext cx="6940809" cy="5001466"/>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F38D9378-D5F7-9228-AFCA-46C2FE3401A0}"/>
              </a:ext>
            </a:extLst>
          </p:cNvPr>
          <p:cNvSpPr txBox="1"/>
          <p:nvPr/>
        </p:nvSpPr>
        <p:spPr>
          <a:xfrm>
            <a:off x="3648075" y="5434566"/>
            <a:ext cx="4572000" cy="300082"/>
          </a:xfrm>
          <a:prstGeom prst="rect">
            <a:avLst/>
          </a:prstGeom>
          <a:noFill/>
        </p:spPr>
        <p:txBody>
          <a:bodyPr wrap="square">
            <a:spAutoFit/>
          </a:bodyPr>
          <a:lstStyle/>
          <a:p>
            <a:r>
              <a:rPr lang="en-US" sz="1350" dirty="0">
                <a:hlinkClick r:id="rId4"/>
              </a:rPr>
              <a:t>https://www.memun.org/about/awards</a:t>
            </a:r>
            <a:r>
              <a:rPr lang="en-US" sz="1350" dirty="0"/>
              <a:t> </a:t>
            </a:r>
          </a:p>
        </p:txBody>
      </p:sp>
      <p:sp>
        <p:nvSpPr>
          <p:cNvPr id="2" name="Arrow: Right 1">
            <a:extLst>
              <a:ext uri="{FF2B5EF4-FFF2-40B4-BE49-F238E27FC236}">
                <a16:creationId xmlns:a16="http://schemas.microsoft.com/office/drawing/2014/main" id="{43F34B85-B3E8-9703-1325-A91F3FE8F125}"/>
              </a:ext>
            </a:extLst>
          </p:cNvPr>
          <p:cNvSpPr/>
          <p:nvPr/>
        </p:nvSpPr>
        <p:spPr>
          <a:xfrm rot="10800000">
            <a:off x="4514850" y="4575926"/>
            <a:ext cx="733806" cy="363474"/>
          </a:xfrm>
          <a:prstGeom prst="rightArrow">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6495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r>
              <a:rPr lang="en-US" sz="3000" dirty="0">
                <a:solidFill>
                  <a:schemeClr val="accent2"/>
                </a:solidFill>
                <a:latin typeface="+mj-lt"/>
              </a:rPr>
              <a:t>What if it’s not enough?</a:t>
            </a:r>
          </a:p>
        </p:txBody>
      </p:sp>
      <p:sp>
        <p:nvSpPr>
          <p:cNvPr id="5" name="Subtitle 2"/>
          <p:cNvSpPr txBox="1">
            <a:spLocks/>
          </p:cNvSpPr>
          <p:nvPr/>
        </p:nvSpPr>
        <p:spPr>
          <a:xfrm>
            <a:off x="457200" y="1600200"/>
            <a:ext cx="4648200" cy="42291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chemeClr val="accent3"/>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SzPct val="75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50"/>
              </a:spcBef>
              <a:spcAft>
                <a:spcPts val="450"/>
              </a:spcAft>
              <a:buClr>
                <a:srgbClr val="8CB000"/>
              </a:buClr>
            </a:pPr>
            <a:r>
              <a:rPr lang="en-US" sz="2400" dirty="0">
                <a:solidFill>
                  <a:schemeClr val="tx2"/>
                </a:solidFill>
                <a:cs typeface="Arial" panose="020B0604020202020204" pitchFamily="34" charset="0"/>
              </a:rPr>
              <a:t>Comparing entire cost of education vs. first year aid</a:t>
            </a:r>
          </a:p>
          <a:p>
            <a:pPr>
              <a:spcBef>
                <a:spcPts val="450"/>
              </a:spcBef>
              <a:spcAft>
                <a:spcPts val="450"/>
              </a:spcAft>
              <a:buClr>
                <a:srgbClr val="8CB000"/>
              </a:buClr>
            </a:pPr>
            <a:r>
              <a:rPr lang="en-US" sz="2400" dirty="0">
                <a:solidFill>
                  <a:schemeClr val="tx2"/>
                </a:solidFill>
                <a:cs typeface="Arial" panose="020B0604020202020204" pitchFamily="34" charset="0"/>
              </a:rPr>
              <a:t>Consider what funding is/is not renewable for 2nd, 3rd &amp; 4th years?</a:t>
            </a:r>
          </a:p>
          <a:p>
            <a:pPr>
              <a:spcBef>
                <a:spcPts val="450"/>
              </a:spcBef>
              <a:spcAft>
                <a:spcPts val="450"/>
              </a:spcAft>
              <a:buClr>
                <a:srgbClr val="8CB000"/>
              </a:buClr>
            </a:pPr>
            <a:r>
              <a:rPr lang="en-US" sz="2400" dirty="0">
                <a:solidFill>
                  <a:schemeClr val="tx2"/>
                </a:solidFill>
                <a:cs typeface="Arial" panose="020B0604020202020204" pitchFamily="34" charset="0"/>
              </a:rPr>
              <a:t>Role of free community college?</a:t>
            </a:r>
          </a:p>
          <a:p>
            <a:pPr>
              <a:spcBef>
                <a:spcPts val="450"/>
              </a:spcBef>
              <a:spcAft>
                <a:spcPts val="450"/>
              </a:spcAft>
              <a:buClr>
                <a:srgbClr val="8CB000"/>
              </a:buClr>
            </a:pPr>
            <a:r>
              <a:rPr lang="en-US" sz="2400" dirty="0">
                <a:solidFill>
                  <a:schemeClr val="tx2"/>
                </a:solidFill>
                <a:cs typeface="Arial" panose="020B0604020202020204" pitchFamily="34" charset="0"/>
              </a:rPr>
              <a:t>Next months Wednesday Webinar: </a:t>
            </a:r>
            <a:r>
              <a:rPr lang="en-US" sz="2400" b="0" i="0" u="sng" dirty="0">
                <a:solidFill>
                  <a:srgbClr val="1468A0"/>
                </a:solidFill>
                <a:effectLst/>
                <a:hlinkClick r:id="rId3"/>
              </a:rPr>
              <a:t>The Path to Paying the Bill – Tips to Afford College After Financial Aid</a:t>
            </a:r>
            <a:endParaRPr lang="en-US" sz="2400" dirty="0">
              <a:solidFill>
                <a:schemeClr val="tx2"/>
              </a:solidFill>
              <a:cs typeface="Arial" panose="020B0604020202020204" pitchFamily="34" charset="0"/>
            </a:endParaRPr>
          </a:p>
          <a:p>
            <a:pPr lvl="1">
              <a:spcBef>
                <a:spcPts val="450"/>
              </a:spcBef>
              <a:spcAft>
                <a:spcPts val="450"/>
              </a:spcAft>
              <a:buClr>
                <a:srgbClr val="8CB000"/>
              </a:buClr>
              <a:buFont typeface="Wingdings" pitchFamily="2" charset="2"/>
              <a:buChar char="§"/>
            </a:pPr>
            <a:endParaRPr lang="en-US" sz="1600" dirty="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5638800" y="2514600"/>
            <a:ext cx="3125913" cy="2080260"/>
          </a:xfrm>
          <a:prstGeom prst="rect">
            <a:avLst/>
          </a:prstGeom>
        </p:spPr>
      </p:pic>
    </p:spTree>
    <p:extLst>
      <p:ext uri="{BB962C8B-B14F-4D97-AF65-F5344CB8AC3E}">
        <p14:creationId xmlns:p14="http://schemas.microsoft.com/office/powerpoint/2010/main" val="1621716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F5777-B0FB-DD1B-DCEF-B83A00FD0535}"/>
              </a:ext>
            </a:extLst>
          </p:cNvPr>
          <p:cNvSpPr>
            <a:spLocks noGrp="1"/>
          </p:cNvSpPr>
          <p:nvPr>
            <p:ph type="title"/>
          </p:nvPr>
        </p:nvSpPr>
        <p:spPr>
          <a:xfrm>
            <a:off x="5934075" y="1143000"/>
            <a:ext cx="2857500" cy="609600"/>
          </a:xfrm>
        </p:spPr>
        <p:txBody>
          <a:bodyPr vert="horz" lIns="91440" tIns="45720" rIns="91440" bIns="45720" rtlCol="0" anchor="t">
            <a:noAutofit/>
          </a:bodyPr>
          <a:lstStyle/>
          <a:p>
            <a:r>
              <a:rPr lang="en-US" sz="3000" dirty="0">
                <a:solidFill>
                  <a:schemeClr val="accent2"/>
                </a:solidFill>
                <a:latin typeface="+mj-lt"/>
              </a:rPr>
              <a:t>Loan Discussion</a:t>
            </a:r>
          </a:p>
        </p:txBody>
      </p:sp>
      <p:pic>
        <p:nvPicPr>
          <p:cNvPr id="4" name="Picture 2">
            <a:extLst>
              <a:ext uri="{FF2B5EF4-FFF2-40B4-BE49-F238E27FC236}">
                <a16:creationId xmlns:a16="http://schemas.microsoft.com/office/drawing/2014/main" id="{68C0A32A-159D-E0C3-BAED-63C843BD1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76200"/>
            <a:ext cx="5143500" cy="62552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DAF621-5F1F-7FF7-27BB-DD9C3A0F454C}"/>
              </a:ext>
            </a:extLst>
          </p:cNvPr>
          <p:cNvSpPr txBox="1"/>
          <p:nvPr/>
        </p:nvSpPr>
        <p:spPr>
          <a:xfrm>
            <a:off x="5867400" y="2767280"/>
            <a:ext cx="2990850" cy="1323439"/>
          </a:xfrm>
          <a:prstGeom prst="rect">
            <a:avLst/>
          </a:prstGeom>
          <a:noFill/>
        </p:spPr>
        <p:txBody>
          <a:bodyPr wrap="square">
            <a:spAutoFit/>
          </a:bodyPr>
          <a:lstStyle/>
          <a:p>
            <a:pPr algn="ctr"/>
            <a:r>
              <a:rPr lang="en-US" sz="2000" dirty="0"/>
              <a:t>More helpful on our website:</a:t>
            </a:r>
          </a:p>
          <a:p>
            <a:pPr algn="ctr"/>
            <a:r>
              <a:rPr lang="en-US" sz="2000" dirty="0"/>
              <a:t> </a:t>
            </a:r>
            <a:r>
              <a:rPr lang="en-US" sz="2000" dirty="0">
                <a:hlinkClick r:id="rId4"/>
              </a:rPr>
              <a:t>Borrowing Student Loans - FAME Maine</a:t>
            </a:r>
            <a:endParaRPr lang="en-US" sz="2000" dirty="0"/>
          </a:p>
        </p:txBody>
      </p:sp>
    </p:spTree>
    <p:extLst>
      <p:ext uri="{BB962C8B-B14F-4D97-AF65-F5344CB8AC3E}">
        <p14:creationId xmlns:p14="http://schemas.microsoft.com/office/powerpoint/2010/main" val="1933917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BEA138-1134-F88D-8ECB-A62C20309F29}"/>
              </a:ext>
            </a:extLst>
          </p:cNvPr>
          <p:cNvSpPr/>
          <p:nvPr/>
        </p:nvSpPr>
        <p:spPr>
          <a:xfrm>
            <a:off x="0" y="2286000"/>
            <a:ext cx="9144000" cy="4572000"/>
          </a:xfrm>
          <a:prstGeom prst="rect">
            <a:avLst/>
          </a:prstGeom>
          <a:solidFill>
            <a:srgbClr val="208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BDAC363-F6CF-BCF0-FD17-7351DB7A9074}"/>
              </a:ext>
            </a:extLst>
          </p:cNvPr>
          <p:cNvSpPr txBox="1"/>
          <p:nvPr/>
        </p:nvSpPr>
        <p:spPr>
          <a:xfrm>
            <a:off x="0" y="3733800"/>
            <a:ext cx="9144000" cy="646331"/>
          </a:xfrm>
          <a:prstGeom prst="rect">
            <a:avLst/>
          </a:prstGeom>
          <a:noFill/>
        </p:spPr>
        <p:txBody>
          <a:bodyPr wrap="square" rtlCol="0">
            <a:spAutoFit/>
          </a:bodyPr>
          <a:lstStyle/>
          <a:p>
            <a:pPr algn="ctr"/>
            <a:r>
              <a:rPr lang="en-US" sz="3600" b="1" dirty="0">
                <a:solidFill>
                  <a:schemeClr val="bg1"/>
                </a:solidFill>
                <a:latin typeface="Bitter" pitchFamily="2" charset="77"/>
                <a:cs typeface="Arial Black" panose="020B0604020202020204" pitchFamily="34" charset="0"/>
              </a:rPr>
              <a:t>Comparing Aid Offers</a:t>
            </a:r>
          </a:p>
        </p:txBody>
      </p:sp>
      <p:sp>
        <p:nvSpPr>
          <p:cNvPr id="5" name="TextBox 4">
            <a:extLst>
              <a:ext uri="{FF2B5EF4-FFF2-40B4-BE49-F238E27FC236}">
                <a16:creationId xmlns:a16="http://schemas.microsoft.com/office/drawing/2014/main" id="{D96F90D1-73DF-E42D-88D3-C0C0C6244039}"/>
              </a:ext>
            </a:extLst>
          </p:cNvPr>
          <p:cNvSpPr txBox="1"/>
          <p:nvPr/>
        </p:nvSpPr>
        <p:spPr>
          <a:xfrm>
            <a:off x="0" y="5493603"/>
            <a:ext cx="9144000" cy="461665"/>
          </a:xfrm>
          <a:prstGeom prst="rect">
            <a:avLst/>
          </a:prstGeom>
          <a:noFill/>
        </p:spPr>
        <p:txBody>
          <a:bodyPr wrap="square" rtlCol="0">
            <a:spAutoFit/>
          </a:bodyPr>
          <a:lstStyle/>
          <a:p>
            <a:pPr algn="ctr"/>
            <a:r>
              <a:rPr lang="en-US" sz="2400" b="1" dirty="0">
                <a:latin typeface="Overpass" pitchFamily="2" charset="77"/>
                <a:cs typeface="Arial" panose="020B0604020202020204" pitchFamily="34" charset="0"/>
              </a:rPr>
              <a:t>Michelle Radley, </a:t>
            </a:r>
            <a:r>
              <a:rPr lang="en-US" sz="2400" dirty="0">
                <a:latin typeface="Overpass" pitchFamily="2" charset="77"/>
                <a:cs typeface="Arial" panose="020B0604020202020204" pitchFamily="34" charset="0"/>
              </a:rPr>
              <a:t>College Access Counselor </a:t>
            </a:r>
          </a:p>
        </p:txBody>
      </p:sp>
      <p:sp>
        <p:nvSpPr>
          <p:cNvPr id="6" name="TextBox 5">
            <a:extLst>
              <a:ext uri="{FF2B5EF4-FFF2-40B4-BE49-F238E27FC236}">
                <a16:creationId xmlns:a16="http://schemas.microsoft.com/office/drawing/2014/main" id="{B0756129-17CB-40D8-EC8E-265CDDC08C08}"/>
              </a:ext>
            </a:extLst>
          </p:cNvPr>
          <p:cNvSpPr txBox="1"/>
          <p:nvPr/>
        </p:nvSpPr>
        <p:spPr>
          <a:xfrm>
            <a:off x="0" y="4522756"/>
            <a:ext cx="9144000" cy="369332"/>
          </a:xfrm>
          <a:prstGeom prst="rect">
            <a:avLst/>
          </a:prstGeom>
          <a:noFill/>
        </p:spPr>
        <p:txBody>
          <a:bodyPr wrap="square" rtlCol="0">
            <a:spAutoFit/>
          </a:bodyPr>
          <a:lstStyle/>
          <a:p>
            <a:pPr algn="ctr"/>
            <a:r>
              <a:rPr lang="en-US" b="1" dirty="0">
                <a:solidFill>
                  <a:schemeClr val="bg1"/>
                </a:solidFill>
                <a:latin typeface="Bitter" pitchFamily="2" charset="77"/>
                <a:cs typeface="Arial" panose="020B0604020202020204" pitchFamily="34" charset="0"/>
              </a:rPr>
              <a:t>February 12, 2025</a:t>
            </a:r>
          </a:p>
        </p:txBody>
      </p:sp>
      <p:sp>
        <p:nvSpPr>
          <p:cNvPr id="10" name="TextBox 9">
            <a:extLst>
              <a:ext uri="{FF2B5EF4-FFF2-40B4-BE49-F238E27FC236}">
                <a16:creationId xmlns:a16="http://schemas.microsoft.com/office/drawing/2014/main" id="{1AB02443-D23A-25FA-A914-D168C7D0570E}"/>
              </a:ext>
            </a:extLst>
          </p:cNvPr>
          <p:cNvSpPr txBox="1"/>
          <p:nvPr/>
        </p:nvSpPr>
        <p:spPr>
          <a:xfrm>
            <a:off x="0" y="5193810"/>
            <a:ext cx="9144000" cy="338554"/>
          </a:xfrm>
          <a:prstGeom prst="rect">
            <a:avLst/>
          </a:prstGeom>
          <a:noFill/>
        </p:spPr>
        <p:txBody>
          <a:bodyPr wrap="square" rtlCol="0">
            <a:spAutoFit/>
          </a:bodyPr>
          <a:lstStyle/>
          <a:p>
            <a:pPr algn="ctr"/>
            <a:r>
              <a:rPr lang="en-US" sz="1600" dirty="0">
                <a:latin typeface="Overpass" pitchFamily="2" charset="77"/>
                <a:cs typeface="Arial Narrow" panose="020B0604020202020204" pitchFamily="34" charset="0"/>
              </a:rPr>
              <a:t>PRESENTED BY</a:t>
            </a:r>
          </a:p>
        </p:txBody>
      </p:sp>
    </p:spTree>
    <p:extLst>
      <p:ext uri="{BB962C8B-B14F-4D97-AF65-F5344CB8AC3E}">
        <p14:creationId xmlns:p14="http://schemas.microsoft.com/office/powerpoint/2010/main" val="2098999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F5777-B0FB-DD1B-DCEF-B83A00FD0535}"/>
              </a:ext>
            </a:extLst>
          </p:cNvPr>
          <p:cNvSpPr>
            <a:spLocks noGrp="1"/>
          </p:cNvSpPr>
          <p:nvPr>
            <p:ph type="title"/>
          </p:nvPr>
        </p:nvSpPr>
        <p:spPr/>
        <p:txBody>
          <a:bodyPr vert="horz" lIns="91440" tIns="45720" rIns="91440" bIns="45720" rtlCol="0" anchor="t">
            <a:noAutofit/>
          </a:bodyPr>
          <a:lstStyle/>
          <a:p>
            <a:r>
              <a:rPr lang="en-US" sz="3000" dirty="0">
                <a:solidFill>
                  <a:schemeClr val="accent2"/>
                </a:solidFill>
                <a:latin typeface="+mj-lt"/>
              </a:rPr>
              <a:t>Understanding pay back</a:t>
            </a:r>
          </a:p>
        </p:txBody>
      </p:sp>
      <p:pic>
        <p:nvPicPr>
          <p:cNvPr id="1026" name="Picture 2" descr="Understand the Total Cost of Borrowing – Wells Fargo">
            <a:extLst>
              <a:ext uri="{FF2B5EF4-FFF2-40B4-BE49-F238E27FC236}">
                <a16:creationId xmlns:a16="http://schemas.microsoft.com/office/drawing/2014/main" id="{D5379199-A995-F1E8-0912-5CFE4797B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1025" y="2238769"/>
            <a:ext cx="3300413" cy="3586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4"/>
            <a:extLst>
              <a:ext uri="{FF2B5EF4-FFF2-40B4-BE49-F238E27FC236}">
                <a16:creationId xmlns:a16="http://schemas.microsoft.com/office/drawing/2014/main" id="{AC73AF5A-EEBA-0608-A6F4-F42BE63FA487}"/>
              </a:ext>
            </a:extLst>
          </p:cNvPr>
          <p:cNvPicPr>
            <a:picLocks noChangeAspect="1"/>
          </p:cNvPicPr>
          <p:nvPr/>
        </p:nvPicPr>
        <p:blipFill>
          <a:blip r:embed="rId5"/>
          <a:stretch>
            <a:fillRect/>
          </a:stretch>
        </p:blipFill>
        <p:spPr>
          <a:xfrm>
            <a:off x="4171951" y="1435180"/>
            <a:ext cx="4487639" cy="3987641"/>
          </a:xfrm>
          <a:prstGeom prst="rect">
            <a:avLst/>
          </a:prstGeom>
          <a:ln>
            <a:solidFill>
              <a:schemeClr val="tx2"/>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0822AE24-1F3A-FF73-14E8-0F15F22D3587}"/>
              </a:ext>
            </a:extLst>
          </p:cNvPr>
          <p:cNvPicPr>
            <a:picLocks noChangeAspect="1"/>
          </p:cNvPicPr>
          <p:nvPr/>
        </p:nvPicPr>
        <p:blipFill>
          <a:blip r:embed="rId6"/>
          <a:stretch>
            <a:fillRect/>
          </a:stretch>
        </p:blipFill>
        <p:spPr>
          <a:xfrm>
            <a:off x="4169076" y="2604818"/>
            <a:ext cx="4487639" cy="2851070"/>
          </a:xfrm>
          <a:prstGeom prst="rect">
            <a:avLst/>
          </a:prstGeom>
        </p:spPr>
      </p:pic>
    </p:spTree>
    <p:extLst>
      <p:ext uri="{BB962C8B-B14F-4D97-AF65-F5344CB8AC3E}">
        <p14:creationId xmlns:p14="http://schemas.microsoft.com/office/powerpoint/2010/main" val="3857509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966BF8-F920-1BCA-72B9-38E822113B63}"/>
              </a:ext>
            </a:extLst>
          </p:cNvPr>
          <p:cNvSpPr txBox="1">
            <a:spLocks/>
          </p:cNvSpPr>
          <p:nvPr/>
        </p:nvSpPr>
        <p:spPr>
          <a:xfrm>
            <a:off x="457200" y="2743201"/>
            <a:ext cx="8305800" cy="1142999"/>
          </a:xfrm>
          <a:prstGeom prst="rect">
            <a:avLst/>
          </a:prstGeom>
        </p:spPr>
        <p:txBody>
          <a:bodyPr>
            <a:normAutofit/>
          </a:bodyPr>
          <a:lstStyle>
            <a:lvl1pPr marL="342900" indent="-342900" algn="l" defTabSz="914400" rtl="0" eaLnBrk="1" latinLnBrk="0" hangingPunct="1">
              <a:spcBef>
                <a:spcPct val="20000"/>
              </a:spcBef>
              <a:buClr>
                <a:srgbClr val="5F8631"/>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F863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F8631"/>
              </a:buClr>
              <a:buSzPct val="75000"/>
              <a:buFont typeface="Courier New" panose="02070309020205020404" pitchFamily="49" charset="0"/>
              <a:buChar char="o"/>
              <a:defRPr sz="2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F863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F863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6000" b="1" dirty="0">
                <a:solidFill>
                  <a:srgbClr val="5F8631"/>
                </a:solidFill>
                <a:latin typeface="Bitter" pitchFamily="2" charset="77"/>
                <a:cs typeface="Arial Black" panose="020B0604020202020204" pitchFamily="34" charset="0"/>
              </a:rPr>
              <a:t>Questions?</a:t>
            </a:r>
          </a:p>
        </p:txBody>
      </p:sp>
    </p:spTree>
    <p:extLst>
      <p:ext uri="{BB962C8B-B14F-4D97-AF65-F5344CB8AC3E}">
        <p14:creationId xmlns:p14="http://schemas.microsoft.com/office/powerpoint/2010/main" val="3396076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447800"/>
            <a:ext cx="9144000" cy="1828800"/>
          </a:xfrm>
          <a:prstGeom prst="rect">
            <a:avLst/>
          </a:prstGeom>
        </p:spPr>
        <p:txBody>
          <a:bodyPr>
            <a:normAutofit/>
          </a:bodyPr>
          <a:lstStyle/>
          <a:p>
            <a:pPr marL="0" indent="0" algn="ctr">
              <a:lnSpc>
                <a:spcPct val="110000"/>
              </a:lnSpc>
              <a:spcBef>
                <a:spcPts val="0"/>
              </a:spcBef>
              <a:spcAft>
                <a:spcPts val="1200"/>
              </a:spcAft>
              <a:buNone/>
            </a:pPr>
            <a:r>
              <a:rPr lang="en-US" dirty="0"/>
              <a:t>Thank you for joining us today!</a:t>
            </a:r>
          </a:p>
          <a:p>
            <a:pPr marL="0" indent="0" algn="ctr">
              <a:lnSpc>
                <a:spcPct val="110000"/>
              </a:lnSpc>
              <a:spcBef>
                <a:spcPts val="0"/>
              </a:spcBef>
              <a:spcAft>
                <a:spcPts val="1200"/>
              </a:spcAft>
              <a:buNone/>
            </a:pPr>
            <a:r>
              <a:rPr lang="en-US" dirty="0"/>
              <a:t>Find more FREE resources and information at</a:t>
            </a:r>
            <a:br>
              <a:rPr lang="en-US" dirty="0"/>
            </a:br>
            <a:r>
              <a:rPr lang="en-US" b="1" dirty="0" err="1">
                <a:solidFill>
                  <a:srgbClr val="2089BE"/>
                </a:solidFill>
                <a:latin typeface="Overpass Black" pitchFamily="2" charset="77"/>
                <a:cs typeface="Arial Black" panose="020B0604020202020204" pitchFamily="34" charset="0"/>
              </a:rPr>
              <a:t>FAMEmaine.com</a:t>
            </a:r>
            <a:r>
              <a:rPr lang="en-US" b="1" dirty="0">
                <a:solidFill>
                  <a:srgbClr val="2089BE"/>
                </a:solidFill>
                <a:latin typeface="Overpass Black" pitchFamily="2" charset="77"/>
                <a:cs typeface="Arial Black" panose="020B0604020202020204" pitchFamily="34" charset="0"/>
              </a:rPr>
              <a:t>/education</a:t>
            </a:r>
            <a:r>
              <a:rPr lang="en-US" dirty="0"/>
              <a:t>.</a:t>
            </a:r>
          </a:p>
          <a:p>
            <a:pPr marL="0" indent="0">
              <a:buNone/>
            </a:pPr>
            <a:endParaRPr lang="en-US" b="1" dirty="0"/>
          </a:p>
        </p:txBody>
      </p:sp>
      <p:sp>
        <p:nvSpPr>
          <p:cNvPr id="5" name="TextBox 4">
            <a:extLst>
              <a:ext uri="{FF2B5EF4-FFF2-40B4-BE49-F238E27FC236}">
                <a16:creationId xmlns:a16="http://schemas.microsoft.com/office/drawing/2014/main" id="{66D962EC-A711-1DEF-301E-C340BAA999D0}"/>
              </a:ext>
            </a:extLst>
          </p:cNvPr>
          <p:cNvSpPr txBox="1"/>
          <p:nvPr/>
        </p:nvSpPr>
        <p:spPr>
          <a:xfrm>
            <a:off x="0" y="3429000"/>
            <a:ext cx="9144000" cy="430887"/>
          </a:xfrm>
          <a:prstGeom prst="rect">
            <a:avLst/>
          </a:prstGeom>
          <a:noFill/>
        </p:spPr>
        <p:txBody>
          <a:bodyPr wrap="square" rtlCol="0">
            <a:spAutoFit/>
          </a:bodyPr>
          <a:lstStyle/>
          <a:p>
            <a:pPr algn="ctr"/>
            <a:r>
              <a:rPr lang="en-US" sz="2200" b="1" dirty="0">
                <a:solidFill>
                  <a:schemeClr val="tx2"/>
                </a:solidFill>
                <a:latin typeface="Bitter" pitchFamily="2" charset="77"/>
                <a:cs typeface="Arial Black" panose="020B0604020202020204" pitchFamily="34" charset="0"/>
              </a:rPr>
              <a:t>Follow Us:</a:t>
            </a:r>
          </a:p>
        </p:txBody>
      </p:sp>
      <p:pic>
        <p:nvPicPr>
          <p:cNvPr id="10" name="Picture 9" descr="Icon&#10;&#10;Description automatically generated">
            <a:extLst>
              <a:ext uri="{FF2B5EF4-FFF2-40B4-BE49-F238E27FC236}">
                <a16:creationId xmlns:a16="http://schemas.microsoft.com/office/drawing/2014/main" id="{F31EA446-0C2C-5B65-5F5A-DC6A99EF8F09}"/>
              </a:ext>
            </a:extLst>
          </p:cNvPr>
          <p:cNvPicPr>
            <a:picLocks noChangeAspect="1"/>
          </p:cNvPicPr>
          <p:nvPr/>
        </p:nvPicPr>
        <p:blipFill>
          <a:blip r:embed="rId3" cstate="print">
            <a:extLst>
              <a:ext uri="{28A0092B-C50C-407E-A947-70E740481C1C}">
                <a14:useLocalDpi xmlns:a14="http://schemas.microsoft.com/office/drawing/2010/main" val="0"/>
              </a:ext>
            </a:extLst>
          </a:blip>
          <a:srcRect r="16673" b="-11714"/>
          <a:stretch/>
        </p:blipFill>
        <p:spPr>
          <a:xfrm>
            <a:off x="2590798" y="3980657"/>
            <a:ext cx="3962403" cy="726697"/>
          </a:xfrm>
          <a:prstGeom prst="rect">
            <a:avLst/>
          </a:prstGeom>
        </p:spPr>
      </p:pic>
      <p:grpSp>
        <p:nvGrpSpPr>
          <p:cNvPr id="7" name="Group 6">
            <a:extLst>
              <a:ext uri="{FF2B5EF4-FFF2-40B4-BE49-F238E27FC236}">
                <a16:creationId xmlns:a16="http://schemas.microsoft.com/office/drawing/2014/main" id="{0902EF9E-E123-2D7C-24CC-445502F72235}"/>
              </a:ext>
            </a:extLst>
          </p:cNvPr>
          <p:cNvGrpSpPr/>
          <p:nvPr/>
        </p:nvGrpSpPr>
        <p:grpSpPr>
          <a:xfrm>
            <a:off x="1631845" y="5086594"/>
            <a:ext cx="5880305" cy="1314206"/>
            <a:chOff x="1587295" y="5105400"/>
            <a:chExt cx="5880305" cy="1314206"/>
          </a:xfrm>
        </p:grpSpPr>
        <p:sp>
          <p:nvSpPr>
            <p:cNvPr id="3" name="TextBox 2">
              <a:extLst>
                <a:ext uri="{FF2B5EF4-FFF2-40B4-BE49-F238E27FC236}">
                  <a16:creationId xmlns:a16="http://schemas.microsoft.com/office/drawing/2014/main" id="{44B7E5DC-65D7-5A5C-42C9-696523BC53A1}"/>
                </a:ext>
              </a:extLst>
            </p:cNvPr>
            <p:cNvSpPr txBox="1"/>
            <p:nvPr/>
          </p:nvSpPr>
          <p:spPr>
            <a:xfrm>
              <a:off x="1587295" y="5105400"/>
              <a:ext cx="1702205" cy="530082"/>
            </a:xfrm>
            <a:prstGeom prst="rect">
              <a:avLst/>
            </a:prstGeom>
            <a:noFill/>
          </p:spPr>
          <p:txBody>
            <a:bodyPr wrap="square" rtlCol="0">
              <a:spAutoFit/>
            </a:bodyPr>
            <a:lstStyle/>
            <a:p>
              <a:pPr marL="0" indent="0">
                <a:lnSpc>
                  <a:spcPct val="140000"/>
                </a:lnSpc>
                <a:buNone/>
              </a:pPr>
              <a:r>
                <a:rPr lang="en-US" sz="2200" b="1" dirty="0">
                  <a:solidFill>
                    <a:schemeClr val="tx2"/>
                  </a:solidFill>
                  <a:latin typeface="Bitter" pitchFamily="2" charset="77"/>
                  <a:cs typeface="Arial Black" panose="020B0604020202020204" pitchFamily="34" charset="0"/>
                </a:rPr>
                <a:t>Contact Us:</a:t>
              </a:r>
              <a:endParaRPr lang="en-US" sz="2000" b="1" dirty="0">
                <a:solidFill>
                  <a:schemeClr val="tx2"/>
                </a:solidFill>
                <a:latin typeface="Overpass" pitchFamily="2" charset="77"/>
                <a:cs typeface="Arial" panose="020B0604020202020204" pitchFamily="34" charset="0"/>
              </a:endParaRPr>
            </a:p>
          </p:txBody>
        </p:sp>
        <p:sp>
          <p:nvSpPr>
            <p:cNvPr id="4" name="TextBox 3">
              <a:extLst>
                <a:ext uri="{FF2B5EF4-FFF2-40B4-BE49-F238E27FC236}">
                  <a16:creationId xmlns:a16="http://schemas.microsoft.com/office/drawing/2014/main" id="{45C4BF01-796E-DD35-B103-D8520194337A}"/>
                </a:ext>
              </a:extLst>
            </p:cNvPr>
            <p:cNvSpPr txBox="1"/>
            <p:nvPr/>
          </p:nvSpPr>
          <p:spPr>
            <a:xfrm>
              <a:off x="3352800" y="5105400"/>
              <a:ext cx="4114800" cy="1314206"/>
            </a:xfrm>
            <a:prstGeom prst="rect">
              <a:avLst/>
            </a:prstGeom>
            <a:noFill/>
          </p:spPr>
          <p:txBody>
            <a:bodyPr wrap="square" rtlCol="0">
              <a:spAutoFit/>
            </a:bodyPr>
            <a:lstStyle/>
            <a:p>
              <a:pPr marL="0" indent="0">
                <a:lnSpc>
                  <a:spcPct val="140000"/>
                </a:lnSpc>
                <a:buNone/>
              </a:pPr>
              <a:r>
                <a:rPr lang="en-US" sz="2200" b="1" dirty="0" err="1">
                  <a:solidFill>
                    <a:srgbClr val="2089BE"/>
                  </a:solidFill>
                  <a:latin typeface="Overpass Black" pitchFamily="2" charset="77"/>
                  <a:cs typeface="Arial Black" panose="020B0604020202020204" pitchFamily="34" charset="0"/>
                </a:rPr>
                <a:t>Education@FAMEmaine.com</a:t>
              </a:r>
              <a:endParaRPr lang="en-US" sz="2200" b="1" dirty="0">
                <a:solidFill>
                  <a:srgbClr val="2089BE"/>
                </a:solidFill>
                <a:latin typeface="Overpass Black" pitchFamily="2" charset="77"/>
                <a:cs typeface="Arial Black" panose="020B0604020202020204" pitchFamily="34" charset="0"/>
              </a:endParaRPr>
            </a:p>
            <a:p>
              <a:pPr marL="0" indent="0">
                <a:lnSpc>
                  <a:spcPct val="140000"/>
                </a:lnSpc>
                <a:buNone/>
              </a:pPr>
              <a:r>
                <a:rPr lang="en-US" sz="1800" b="1" dirty="0">
                  <a:solidFill>
                    <a:schemeClr val="tx2"/>
                  </a:solidFill>
                  <a:latin typeface="Overpass" pitchFamily="2" charset="77"/>
                  <a:cs typeface="Arial" panose="020B0604020202020204" pitchFamily="34" charset="0"/>
                </a:rPr>
                <a:t>PH:</a:t>
              </a:r>
              <a:r>
                <a:rPr lang="en-US" sz="1800" dirty="0">
                  <a:solidFill>
                    <a:schemeClr val="tx2"/>
                  </a:solidFill>
                  <a:latin typeface="Overpass" pitchFamily="2" charset="77"/>
                  <a:cs typeface="Arial" panose="020B0604020202020204" pitchFamily="34" charset="0"/>
                </a:rPr>
                <a:t> 207-623-3263 or 800-228-3734</a:t>
              </a:r>
            </a:p>
            <a:p>
              <a:pPr marL="0" indent="0">
                <a:lnSpc>
                  <a:spcPct val="140000"/>
                </a:lnSpc>
                <a:buNone/>
              </a:pPr>
              <a:r>
                <a:rPr lang="en-US" sz="1800" b="1" dirty="0">
                  <a:solidFill>
                    <a:schemeClr val="tx2"/>
                  </a:solidFill>
                  <a:latin typeface="Overpass" pitchFamily="2" charset="77"/>
                  <a:cs typeface="Arial" panose="020B0604020202020204" pitchFamily="34" charset="0"/>
                </a:rPr>
                <a:t>TTY:</a:t>
              </a:r>
              <a:r>
                <a:rPr lang="en-US" sz="1800" dirty="0">
                  <a:solidFill>
                    <a:schemeClr val="tx2"/>
                  </a:solidFill>
                  <a:latin typeface="Overpass" pitchFamily="2" charset="77"/>
                  <a:cs typeface="Arial" panose="020B0604020202020204" pitchFamily="34" charset="0"/>
                </a:rPr>
                <a:t> 207-626-2717</a:t>
              </a:r>
              <a:endParaRPr lang="en-US" sz="1800" b="1" dirty="0">
                <a:solidFill>
                  <a:schemeClr val="tx2"/>
                </a:solidFill>
                <a:latin typeface="Overpass" pitchFamily="2" charset="77"/>
                <a:cs typeface="Arial" panose="020B0604020202020204" pitchFamily="34" charset="0"/>
              </a:endParaRPr>
            </a:p>
          </p:txBody>
        </p:sp>
      </p:grpSp>
    </p:spTree>
    <p:extLst>
      <p:ext uri="{BB962C8B-B14F-4D97-AF65-F5344CB8AC3E}">
        <p14:creationId xmlns:p14="http://schemas.microsoft.com/office/powerpoint/2010/main" val="41032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000" dirty="0">
                <a:solidFill>
                  <a:schemeClr val="accent2"/>
                </a:solidFill>
                <a:latin typeface="+mj-lt"/>
              </a:rPr>
              <a:t>Financial Aid Process Review</a:t>
            </a:r>
          </a:p>
        </p:txBody>
      </p:sp>
      <p:graphicFrame>
        <p:nvGraphicFramePr>
          <p:cNvPr id="4" name="Diagram 3"/>
          <p:cNvGraphicFramePr/>
          <p:nvPr>
            <p:extLst>
              <p:ext uri="{D42A27DB-BD31-4B8C-83A1-F6EECF244321}">
                <p14:modId xmlns:p14="http://schemas.microsoft.com/office/powerpoint/2010/main" val="1310226578"/>
              </p:ext>
            </p:extLst>
          </p:nvPr>
        </p:nvGraphicFramePr>
        <p:xfrm>
          <a:off x="685800" y="1676400"/>
          <a:ext cx="792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235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r>
              <a:rPr lang="en-US" sz="3000" dirty="0">
                <a:solidFill>
                  <a:schemeClr val="accent2"/>
                </a:solidFill>
                <a:latin typeface="+mj-lt"/>
              </a:rPr>
              <a:t>Financial Aid Process Review</a:t>
            </a:r>
          </a:p>
        </p:txBody>
      </p:sp>
      <p:graphicFrame>
        <p:nvGraphicFramePr>
          <p:cNvPr id="4" name="Diagram 3"/>
          <p:cNvGraphicFramePr/>
          <p:nvPr>
            <p:extLst>
              <p:ext uri="{D42A27DB-BD31-4B8C-83A1-F6EECF244321}">
                <p14:modId xmlns:p14="http://schemas.microsoft.com/office/powerpoint/2010/main" val="4210429229"/>
              </p:ext>
            </p:extLst>
          </p:nvPr>
        </p:nvGraphicFramePr>
        <p:xfrm>
          <a:off x="514350" y="1295400"/>
          <a:ext cx="8401050" cy="493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6B42483-BF94-6099-DEC2-D407EDB5F06A}"/>
              </a:ext>
            </a:extLst>
          </p:cNvPr>
          <p:cNvSpPr txBox="1"/>
          <p:nvPr/>
        </p:nvSpPr>
        <p:spPr>
          <a:xfrm>
            <a:off x="838200" y="1676400"/>
            <a:ext cx="1905000" cy="338554"/>
          </a:xfrm>
          <a:prstGeom prst="rect">
            <a:avLst/>
          </a:prstGeom>
          <a:noFill/>
        </p:spPr>
        <p:txBody>
          <a:bodyPr wrap="square" rtlCol="0">
            <a:spAutoFit/>
          </a:bodyPr>
          <a:lstStyle/>
          <a:p>
            <a:r>
              <a:rPr lang="en-US" sz="1600" dirty="0"/>
              <a:t>In Today’s Webinar</a:t>
            </a:r>
          </a:p>
        </p:txBody>
      </p:sp>
    </p:spTree>
    <p:extLst>
      <p:ext uri="{BB962C8B-B14F-4D97-AF65-F5344CB8AC3E}">
        <p14:creationId xmlns:p14="http://schemas.microsoft.com/office/powerpoint/2010/main" val="1887947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25BB-953B-76BD-AC05-F4668919B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A00FD-0083-D7C8-B692-9E2B90F615E6}"/>
              </a:ext>
            </a:extLst>
          </p:cNvPr>
          <p:cNvSpPr>
            <a:spLocks noGrp="1"/>
          </p:cNvSpPr>
          <p:nvPr>
            <p:ph type="title"/>
          </p:nvPr>
        </p:nvSpPr>
        <p:spPr/>
        <p:txBody>
          <a:bodyPr vert="horz" lIns="91440" tIns="45720" rIns="91440" bIns="45720" rtlCol="0" anchor="t">
            <a:noAutofit/>
          </a:bodyPr>
          <a:lstStyle/>
          <a:p>
            <a:r>
              <a:rPr lang="en-US" sz="3000" dirty="0">
                <a:solidFill>
                  <a:schemeClr val="accent2"/>
                </a:solidFill>
                <a:latin typeface="+mj-lt"/>
              </a:rPr>
              <a:t>What we are talking about today</a:t>
            </a:r>
          </a:p>
        </p:txBody>
      </p:sp>
      <p:graphicFrame>
        <p:nvGraphicFramePr>
          <p:cNvPr id="3" name="Diagram 2">
            <a:extLst>
              <a:ext uri="{FF2B5EF4-FFF2-40B4-BE49-F238E27FC236}">
                <a16:creationId xmlns:a16="http://schemas.microsoft.com/office/drawing/2014/main" id="{D4C47288-CFFC-6976-09A9-1A7BA7B9AFC1}"/>
              </a:ext>
            </a:extLst>
          </p:cNvPr>
          <p:cNvGraphicFramePr/>
          <p:nvPr>
            <p:extLst>
              <p:ext uri="{D42A27DB-BD31-4B8C-83A1-F6EECF244321}">
                <p14:modId xmlns:p14="http://schemas.microsoft.com/office/powerpoint/2010/main" val="4031144883"/>
              </p:ext>
            </p:extLst>
          </p:nvPr>
        </p:nvGraphicFramePr>
        <p:xfrm>
          <a:off x="457200" y="1371600"/>
          <a:ext cx="82677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7EBC9696-2FEE-9D9C-63AB-05842ED579EA}"/>
              </a:ext>
            </a:extLst>
          </p:cNvPr>
          <p:cNvSpPr/>
          <p:nvPr/>
        </p:nvSpPr>
        <p:spPr>
          <a:xfrm>
            <a:off x="117444" y="1371600"/>
            <a:ext cx="4479524" cy="4648200"/>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516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1714499"/>
            <a:ext cx="8458200" cy="4457701"/>
          </a:xfrm>
        </p:spPr>
        <p:txBody>
          <a:bodyPr>
            <a:normAutofit fontScale="92500"/>
          </a:bodyPr>
          <a:lstStyle/>
          <a:p>
            <a:pPr marL="0" indent="0">
              <a:buNone/>
            </a:pPr>
            <a:r>
              <a:rPr lang="en-US" sz="2800" b="1" dirty="0"/>
              <a:t>How do schools determine the aid a student receives?</a:t>
            </a:r>
          </a:p>
          <a:p>
            <a:r>
              <a:rPr lang="en-US" sz="3200" dirty="0"/>
              <a:t>All schools use the following formula:</a:t>
            </a:r>
          </a:p>
          <a:p>
            <a:pPr marL="0" indent="0">
              <a:buNone/>
            </a:pPr>
            <a:endParaRPr lang="en-US" sz="3200" dirty="0"/>
          </a:p>
          <a:p>
            <a:endParaRPr lang="en-US" sz="3200" dirty="0"/>
          </a:p>
          <a:p>
            <a:endParaRPr lang="en-US" sz="3200" dirty="0"/>
          </a:p>
          <a:p>
            <a:r>
              <a:rPr lang="en-US" sz="2400" dirty="0"/>
              <a:t>The Cost of Attendance (</a:t>
            </a:r>
            <a:r>
              <a:rPr lang="en-US" sz="2400" b="1" dirty="0">
                <a:solidFill>
                  <a:schemeClr val="accent2"/>
                </a:solidFill>
              </a:rPr>
              <a:t>COA</a:t>
            </a:r>
            <a:r>
              <a:rPr lang="en-US" sz="2400" dirty="0"/>
              <a:t>) includes direct and indirect expenses.</a:t>
            </a:r>
          </a:p>
          <a:p>
            <a:r>
              <a:rPr lang="en-US" sz="2400" dirty="0"/>
              <a:t>The Student Aid Index (</a:t>
            </a:r>
            <a:r>
              <a:rPr lang="en-US" sz="2400" b="1" dirty="0">
                <a:solidFill>
                  <a:schemeClr val="accent4"/>
                </a:solidFill>
              </a:rPr>
              <a:t>SAI</a:t>
            </a:r>
            <a:r>
              <a:rPr lang="en-US" sz="2400" dirty="0"/>
              <a:t>) is determined when the student files the FAFSA. </a:t>
            </a:r>
          </a:p>
          <a:p>
            <a:r>
              <a:rPr lang="en-US" sz="2400" dirty="0"/>
              <a:t>Because COA varies, </a:t>
            </a:r>
            <a:r>
              <a:rPr lang="en-US" sz="2400" b="1" dirty="0">
                <a:solidFill>
                  <a:schemeClr val="accent3"/>
                </a:solidFill>
              </a:rPr>
              <a:t>need</a:t>
            </a:r>
            <a:r>
              <a:rPr lang="en-US" sz="2400" dirty="0"/>
              <a:t> varies by school.</a:t>
            </a:r>
            <a:endParaRPr lang="en-US" sz="3200" dirty="0"/>
          </a:p>
          <a:p>
            <a:endParaRPr lang="en-US" sz="3200" dirty="0"/>
          </a:p>
          <a:p>
            <a:endParaRPr lang="en-US" sz="3200" dirty="0"/>
          </a:p>
        </p:txBody>
      </p:sp>
      <p:sp>
        <p:nvSpPr>
          <p:cNvPr id="2" name="Title 1"/>
          <p:cNvSpPr>
            <a:spLocks noGrp="1"/>
          </p:cNvSpPr>
          <p:nvPr>
            <p:ph type="title"/>
          </p:nvPr>
        </p:nvSpPr>
        <p:spPr/>
        <p:txBody>
          <a:bodyPr/>
          <a:lstStyle/>
          <a:p>
            <a:r>
              <a:rPr lang="en-US" sz="2800" dirty="0"/>
              <a:t>How Schools Determine Need</a:t>
            </a:r>
          </a:p>
        </p:txBody>
      </p:sp>
      <p:sp>
        <p:nvSpPr>
          <p:cNvPr id="4" name="Rounded Rectangle 3"/>
          <p:cNvSpPr/>
          <p:nvPr/>
        </p:nvSpPr>
        <p:spPr>
          <a:xfrm>
            <a:off x="3028950" y="3200400"/>
            <a:ext cx="2686050" cy="74295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p:cNvSpPr txBox="1"/>
          <p:nvPr/>
        </p:nvSpPr>
        <p:spPr>
          <a:xfrm>
            <a:off x="3167368" y="3386380"/>
            <a:ext cx="785793" cy="461665"/>
          </a:xfrm>
          <a:prstGeom prst="rect">
            <a:avLst/>
          </a:prstGeom>
          <a:noFill/>
        </p:spPr>
        <p:txBody>
          <a:bodyPr wrap="square" rtlCol="0">
            <a:spAutoFit/>
          </a:bodyPr>
          <a:lstStyle/>
          <a:p>
            <a:r>
              <a:rPr lang="en-US" sz="2400" dirty="0">
                <a:solidFill>
                  <a:schemeClr val="accent2"/>
                </a:solidFill>
              </a:rPr>
              <a:t>COA</a:t>
            </a:r>
            <a:endParaRPr lang="en-US" sz="2100" dirty="0">
              <a:solidFill>
                <a:schemeClr val="accent2"/>
              </a:solidFill>
            </a:endParaRPr>
          </a:p>
        </p:txBody>
      </p:sp>
      <p:sp>
        <p:nvSpPr>
          <p:cNvPr id="6" name="TextBox 5"/>
          <p:cNvSpPr txBox="1"/>
          <p:nvPr/>
        </p:nvSpPr>
        <p:spPr>
          <a:xfrm>
            <a:off x="3891741" y="3386380"/>
            <a:ext cx="220147" cy="415498"/>
          </a:xfrm>
          <a:prstGeom prst="rect">
            <a:avLst/>
          </a:prstGeom>
          <a:noFill/>
        </p:spPr>
        <p:txBody>
          <a:bodyPr wrap="square" rtlCol="0">
            <a:spAutoFit/>
          </a:bodyPr>
          <a:lstStyle/>
          <a:p>
            <a:r>
              <a:rPr lang="en-US" sz="2100" b="1" dirty="0">
                <a:solidFill>
                  <a:schemeClr val="accent3"/>
                </a:solidFill>
              </a:rPr>
              <a:t>-</a:t>
            </a:r>
          </a:p>
        </p:txBody>
      </p:sp>
      <p:sp>
        <p:nvSpPr>
          <p:cNvPr id="7" name="TextBox 6"/>
          <p:cNvSpPr txBox="1"/>
          <p:nvPr/>
        </p:nvSpPr>
        <p:spPr>
          <a:xfrm>
            <a:off x="4161275" y="3386378"/>
            <a:ext cx="581237" cy="461665"/>
          </a:xfrm>
          <a:prstGeom prst="rect">
            <a:avLst/>
          </a:prstGeom>
          <a:noFill/>
        </p:spPr>
        <p:txBody>
          <a:bodyPr wrap="square" rtlCol="0">
            <a:spAutoFit/>
          </a:bodyPr>
          <a:lstStyle/>
          <a:p>
            <a:r>
              <a:rPr lang="en-US" sz="2400" dirty="0">
                <a:solidFill>
                  <a:schemeClr val="accent4"/>
                </a:solidFill>
              </a:rPr>
              <a:t>SAI</a:t>
            </a:r>
          </a:p>
        </p:txBody>
      </p:sp>
      <p:sp>
        <p:nvSpPr>
          <p:cNvPr id="8" name="TextBox 7"/>
          <p:cNvSpPr txBox="1"/>
          <p:nvPr/>
        </p:nvSpPr>
        <p:spPr>
          <a:xfrm flipH="1">
            <a:off x="4743518" y="3432546"/>
            <a:ext cx="347160" cy="323165"/>
          </a:xfrm>
          <a:prstGeom prst="rect">
            <a:avLst/>
          </a:prstGeom>
          <a:noFill/>
        </p:spPr>
        <p:txBody>
          <a:bodyPr wrap="square" rtlCol="0">
            <a:spAutoFit/>
          </a:bodyPr>
          <a:lstStyle/>
          <a:p>
            <a:r>
              <a:rPr lang="en-US" sz="1500" b="1" dirty="0">
                <a:solidFill>
                  <a:schemeClr val="tx2"/>
                </a:solidFill>
              </a:rPr>
              <a:t>=</a:t>
            </a:r>
          </a:p>
        </p:txBody>
      </p:sp>
      <p:sp>
        <p:nvSpPr>
          <p:cNvPr id="9" name="Rectangle 8"/>
          <p:cNvSpPr/>
          <p:nvPr/>
        </p:nvSpPr>
        <p:spPr>
          <a:xfrm>
            <a:off x="4882835" y="3363295"/>
            <a:ext cx="873957" cy="461665"/>
          </a:xfrm>
          <a:prstGeom prst="rect">
            <a:avLst/>
          </a:prstGeom>
        </p:spPr>
        <p:txBody>
          <a:bodyPr wrap="none">
            <a:spAutoFit/>
          </a:bodyPr>
          <a:lstStyle/>
          <a:p>
            <a:pPr lvl="0"/>
            <a:r>
              <a:rPr lang="en-US" sz="2400" dirty="0">
                <a:solidFill>
                  <a:schemeClr val="accent3"/>
                </a:solidFill>
              </a:rPr>
              <a:t>NEED</a:t>
            </a:r>
          </a:p>
        </p:txBody>
      </p:sp>
    </p:spTree>
    <p:custDataLst>
      <p:tags r:id="rId1"/>
    </p:custDataLst>
    <p:extLst>
      <p:ext uri="{BB962C8B-B14F-4D97-AF65-F5344CB8AC3E}">
        <p14:creationId xmlns:p14="http://schemas.microsoft.com/office/powerpoint/2010/main" val="1753557141"/>
      </p:ext>
    </p:extLst>
  </p:cSld>
  <p:clrMapOvr>
    <a:masterClrMapping/>
  </p:clrMapOvr>
  <mc:AlternateContent xmlns:mc="http://schemas.openxmlformats.org/markup-compatibility/2006" xmlns:p14="http://schemas.microsoft.com/office/powerpoint/2010/main">
    <mc:Choice Requires="p14">
      <p:transition spd="slow" p14:dur="2000" advClick="0" advTm="77000"/>
    </mc:Choice>
    <mc:Fallback xmlns="">
      <p:transition spd="slow" advClick="0" advTm="7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oAutofit/>
          </a:bodyPr>
          <a:lstStyle/>
          <a:p>
            <a:r>
              <a:rPr lang="en-US" sz="3000" dirty="0">
                <a:solidFill>
                  <a:schemeClr val="accent2"/>
                </a:solidFill>
                <a:latin typeface="+mj-lt"/>
              </a:rPr>
              <a:t>What does this mean??</a:t>
            </a:r>
          </a:p>
        </p:txBody>
      </p:sp>
      <p:pic>
        <p:nvPicPr>
          <p:cNvPr id="6" name="Picture 5"/>
          <p:cNvPicPr>
            <a:picLocks noChangeAspect="1"/>
          </p:cNvPicPr>
          <p:nvPr/>
        </p:nvPicPr>
        <p:blipFill>
          <a:blip r:embed="rId3"/>
          <a:stretch>
            <a:fillRect/>
          </a:stretch>
        </p:blipFill>
        <p:spPr>
          <a:xfrm rot="643972">
            <a:off x="177221" y="1396043"/>
            <a:ext cx="3476696" cy="4457849"/>
          </a:xfrm>
          <a:prstGeom prst="rect">
            <a:avLst/>
          </a:prstGeom>
          <a:ln>
            <a:solidFill>
              <a:schemeClr val="tx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rot="21261811">
            <a:off x="3211431" y="1680278"/>
            <a:ext cx="3172545" cy="4296008"/>
          </a:xfrm>
          <a:prstGeom prst="rect">
            <a:avLst/>
          </a:prstGeom>
          <a:ln>
            <a:solidFill>
              <a:schemeClr val="tx2"/>
            </a:solidFill>
          </a:ln>
          <a:effectLst>
            <a:outerShdw blurRad="50800" dist="762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rot="853625">
            <a:off x="5212003" y="1683671"/>
            <a:ext cx="3577031" cy="4586441"/>
          </a:xfrm>
          <a:prstGeom prst="rect">
            <a:avLst/>
          </a:prstGeom>
          <a:ln>
            <a:solidFill>
              <a:schemeClr val="tx2"/>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172847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65966" y="107988"/>
            <a:ext cx="5278034" cy="6767453"/>
          </a:xfrm>
          <a:prstGeom prst="rect">
            <a:avLst/>
          </a:prstGeom>
          <a:ln>
            <a:solidFill>
              <a:schemeClr val="tx2"/>
            </a:solidFill>
          </a:ln>
          <a:effectLst>
            <a:outerShdw blurRad="50800" dist="76200" dir="2700000" algn="tl" rotWithShape="0">
              <a:prstClr val="black">
                <a:alpha val="40000"/>
              </a:prstClr>
            </a:outerShdw>
          </a:effectLst>
        </p:spPr>
      </p:pic>
      <p:sp>
        <p:nvSpPr>
          <p:cNvPr id="5" name="Text Placeholder 4"/>
          <p:cNvSpPr>
            <a:spLocks noGrp="1"/>
          </p:cNvSpPr>
          <p:nvPr>
            <p:ph type="body" sz="half" idx="2"/>
          </p:nvPr>
        </p:nvSpPr>
        <p:spPr>
          <a:xfrm>
            <a:off x="228600" y="1371600"/>
            <a:ext cx="3428999" cy="5181600"/>
          </a:xfrm>
        </p:spPr>
        <p:txBody>
          <a:bodyPr>
            <a:noAutofit/>
          </a:bodyPr>
          <a:lstStyle/>
          <a:p>
            <a:r>
              <a:rPr lang="en-US" sz="1800" dirty="0">
                <a:latin typeface="+mn-lt"/>
              </a:rPr>
              <a:t>A financial aid offer may have some combination of the following:</a:t>
            </a:r>
          </a:p>
          <a:p>
            <a:pPr marL="128588" indent="-128588">
              <a:buClr>
                <a:srgbClr val="8CB000"/>
              </a:buClr>
              <a:buFont typeface="Wingdings" panose="05000000000000000000" pitchFamily="2" charset="2"/>
              <a:buChar char="§"/>
            </a:pPr>
            <a:endParaRPr lang="en-US" dirty="0">
              <a:latin typeface="+mn-lt"/>
            </a:endParaRPr>
          </a:p>
          <a:p>
            <a:pPr marL="128588" indent="-128588">
              <a:buClr>
                <a:srgbClr val="8CB000"/>
              </a:buClr>
              <a:buFont typeface="Wingdings" panose="05000000000000000000" pitchFamily="2" charset="2"/>
              <a:buChar char="§"/>
            </a:pPr>
            <a:r>
              <a:rPr lang="en-US" sz="1800" b="1" dirty="0">
                <a:solidFill>
                  <a:srgbClr val="7030A0"/>
                </a:solidFill>
                <a:latin typeface="+mn-lt"/>
              </a:rPr>
              <a:t>Cost of Attendance/Sticker Price</a:t>
            </a:r>
          </a:p>
          <a:p>
            <a:pPr marL="128588" indent="-128588">
              <a:buClr>
                <a:srgbClr val="8CB000"/>
              </a:buClr>
              <a:buFont typeface="Wingdings" panose="05000000000000000000" pitchFamily="2" charset="2"/>
              <a:buChar char="§"/>
            </a:pPr>
            <a:r>
              <a:rPr lang="en-US" sz="1800" b="1" dirty="0">
                <a:solidFill>
                  <a:schemeClr val="accent4"/>
                </a:solidFill>
                <a:latin typeface="+mn-lt"/>
              </a:rPr>
              <a:t>Gift Aid</a:t>
            </a:r>
          </a:p>
          <a:p>
            <a:pPr marL="471488" lvl="1" indent="-128588">
              <a:buClr>
                <a:srgbClr val="8CB000"/>
              </a:buClr>
              <a:buFont typeface="Wingdings" panose="05000000000000000000" pitchFamily="2" charset="2"/>
              <a:buChar char="§"/>
            </a:pPr>
            <a:r>
              <a:rPr lang="en-US" sz="1800" dirty="0">
                <a:latin typeface="+mn-lt"/>
              </a:rPr>
              <a:t>Grants funded by Federal, State and/or School</a:t>
            </a:r>
          </a:p>
          <a:p>
            <a:pPr marL="471488" lvl="1" indent="-128588">
              <a:buClr>
                <a:srgbClr val="8CB000"/>
              </a:buClr>
              <a:buFont typeface="Wingdings" panose="05000000000000000000" pitchFamily="2" charset="2"/>
              <a:buChar char="§"/>
            </a:pPr>
            <a:r>
              <a:rPr lang="en-US" sz="1800" dirty="0">
                <a:latin typeface="+mn-lt"/>
              </a:rPr>
              <a:t>Scholarships funded by Federal, State and/or School</a:t>
            </a:r>
          </a:p>
          <a:p>
            <a:pPr marL="471488" lvl="1" indent="-128588">
              <a:buClr>
                <a:srgbClr val="8CB000"/>
              </a:buClr>
              <a:buFont typeface="Wingdings" panose="05000000000000000000" pitchFamily="2" charset="2"/>
              <a:buChar char="§"/>
            </a:pPr>
            <a:r>
              <a:rPr lang="en-US" sz="1800" dirty="0">
                <a:latin typeface="+mn-lt"/>
              </a:rPr>
              <a:t>Tuition Waivers or Housing Waivers</a:t>
            </a:r>
          </a:p>
          <a:p>
            <a:pPr marL="128588" indent="-128588">
              <a:buClr>
                <a:srgbClr val="8CB000"/>
              </a:buClr>
              <a:buFont typeface="Wingdings" panose="05000000000000000000" pitchFamily="2" charset="2"/>
              <a:buChar char="§"/>
            </a:pPr>
            <a:r>
              <a:rPr lang="en-US" sz="1800" b="1" dirty="0">
                <a:solidFill>
                  <a:schemeClr val="accent2"/>
                </a:solidFill>
                <a:latin typeface="+mn-lt"/>
              </a:rPr>
              <a:t>Self Help Aid</a:t>
            </a:r>
          </a:p>
          <a:p>
            <a:pPr marL="471488" lvl="1" indent="-128588">
              <a:buClr>
                <a:srgbClr val="8CB000"/>
              </a:buClr>
              <a:buFont typeface="Wingdings" panose="05000000000000000000" pitchFamily="2" charset="2"/>
              <a:buChar char="§"/>
            </a:pPr>
            <a:r>
              <a:rPr lang="en-US" sz="1800" dirty="0">
                <a:latin typeface="+mn-lt"/>
              </a:rPr>
              <a:t>Loans funded by Federal Govt. and/or School</a:t>
            </a:r>
          </a:p>
          <a:p>
            <a:pPr marL="471488" lvl="1" indent="-128588">
              <a:buClr>
                <a:srgbClr val="8CB000"/>
              </a:buClr>
              <a:buFont typeface="Wingdings" panose="05000000000000000000" pitchFamily="2" charset="2"/>
              <a:buChar char="§"/>
            </a:pPr>
            <a:r>
              <a:rPr lang="en-US" sz="1800" dirty="0">
                <a:latin typeface="+mn-lt"/>
              </a:rPr>
              <a:t>Work study</a:t>
            </a:r>
          </a:p>
          <a:p>
            <a:endParaRPr lang="en-US" sz="1500" dirty="0"/>
          </a:p>
        </p:txBody>
      </p:sp>
      <p:sp>
        <p:nvSpPr>
          <p:cNvPr id="6" name="Rectangle 5">
            <a:extLst>
              <a:ext uri="{FF2B5EF4-FFF2-40B4-BE49-F238E27FC236}">
                <a16:creationId xmlns:a16="http://schemas.microsoft.com/office/drawing/2014/main" id="{2E72256C-398A-DD07-A638-47C5F8CD30D8}"/>
              </a:ext>
            </a:extLst>
          </p:cNvPr>
          <p:cNvSpPr/>
          <p:nvPr/>
        </p:nvSpPr>
        <p:spPr>
          <a:xfrm>
            <a:off x="3871717" y="2286000"/>
            <a:ext cx="3291084" cy="1066800"/>
          </a:xfrm>
          <a:prstGeom prst="rect">
            <a:avLst/>
          </a:prstGeom>
          <a:solidFill>
            <a:srgbClr val="00B0F0">
              <a:alpha val="19000"/>
            </a:srgbClr>
          </a:solidFill>
          <a:ln w="317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299692-AC4B-1BBE-F9AA-138AD94B9975}"/>
              </a:ext>
            </a:extLst>
          </p:cNvPr>
          <p:cNvSpPr/>
          <p:nvPr/>
        </p:nvSpPr>
        <p:spPr>
          <a:xfrm>
            <a:off x="3896158" y="3581400"/>
            <a:ext cx="3291085" cy="1219200"/>
          </a:xfrm>
          <a:prstGeom prst="rect">
            <a:avLst/>
          </a:prstGeom>
          <a:solidFill>
            <a:srgbClr val="92D050">
              <a:alpha val="13000"/>
            </a:srgbClr>
          </a:solidFill>
          <a:ln w="31750">
            <a:solidFill>
              <a:srgbClr val="5F86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11BC73-2A2D-E165-297A-D35EE72117B8}"/>
              </a:ext>
            </a:extLst>
          </p:cNvPr>
          <p:cNvSpPr/>
          <p:nvPr/>
        </p:nvSpPr>
        <p:spPr>
          <a:xfrm>
            <a:off x="7315200" y="2535823"/>
            <a:ext cx="990600" cy="283577"/>
          </a:xfrm>
          <a:prstGeom prst="rect">
            <a:avLst/>
          </a:prstGeom>
          <a:solidFill>
            <a:srgbClr val="FFD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4206AE-5117-B2A5-221E-43999183B721}"/>
              </a:ext>
            </a:extLst>
          </p:cNvPr>
          <p:cNvSpPr txBox="1"/>
          <p:nvPr/>
        </p:nvSpPr>
        <p:spPr>
          <a:xfrm>
            <a:off x="7238999" y="2508334"/>
            <a:ext cx="1447800" cy="338554"/>
          </a:xfrm>
          <a:prstGeom prst="rect">
            <a:avLst/>
          </a:prstGeom>
          <a:noFill/>
        </p:spPr>
        <p:txBody>
          <a:bodyPr wrap="square" rtlCol="0">
            <a:spAutoFit/>
          </a:bodyPr>
          <a:lstStyle/>
          <a:p>
            <a:r>
              <a:rPr lang="en-US" sz="800" dirty="0"/>
              <a:t>Student Aid </a:t>
            </a:r>
          </a:p>
          <a:p>
            <a:r>
              <a:rPr lang="en-US" sz="800" dirty="0"/>
              <a:t>Index (SAI): </a:t>
            </a:r>
            <a:r>
              <a:rPr lang="en-US" sz="800" b="1" dirty="0"/>
              <a:t>0</a:t>
            </a:r>
          </a:p>
        </p:txBody>
      </p:sp>
      <p:pic>
        <p:nvPicPr>
          <p:cNvPr id="12" name="Picture 11">
            <a:extLst>
              <a:ext uri="{FF2B5EF4-FFF2-40B4-BE49-F238E27FC236}">
                <a16:creationId xmlns:a16="http://schemas.microsoft.com/office/drawing/2014/main" id="{86F4272B-4E0A-10B6-3B21-B9CF607B55B3}"/>
              </a:ext>
            </a:extLst>
          </p:cNvPr>
          <p:cNvPicPr>
            <a:picLocks noChangeAspect="1"/>
          </p:cNvPicPr>
          <p:nvPr/>
        </p:nvPicPr>
        <p:blipFill>
          <a:blip r:embed="rId4"/>
          <a:stretch>
            <a:fillRect/>
          </a:stretch>
        </p:blipFill>
        <p:spPr>
          <a:xfrm>
            <a:off x="7125420" y="241812"/>
            <a:ext cx="1952898" cy="628738"/>
          </a:xfrm>
          <a:prstGeom prst="rect">
            <a:avLst/>
          </a:prstGeom>
        </p:spPr>
      </p:pic>
      <p:pic>
        <p:nvPicPr>
          <p:cNvPr id="14" name="Picture 13">
            <a:extLst>
              <a:ext uri="{FF2B5EF4-FFF2-40B4-BE49-F238E27FC236}">
                <a16:creationId xmlns:a16="http://schemas.microsoft.com/office/drawing/2014/main" id="{B4771A62-13D2-6BDC-F8B2-7FDDD2CB2057}"/>
              </a:ext>
            </a:extLst>
          </p:cNvPr>
          <p:cNvPicPr>
            <a:picLocks noChangeAspect="1"/>
          </p:cNvPicPr>
          <p:nvPr/>
        </p:nvPicPr>
        <p:blipFill>
          <a:blip r:embed="rId4"/>
          <a:srcRect l="2094" r="58636" b="19214"/>
          <a:stretch/>
        </p:blipFill>
        <p:spPr>
          <a:xfrm>
            <a:off x="7543800" y="1860096"/>
            <a:ext cx="511168" cy="338553"/>
          </a:xfrm>
          <a:prstGeom prst="rect">
            <a:avLst/>
          </a:prstGeom>
        </p:spPr>
      </p:pic>
      <p:sp>
        <p:nvSpPr>
          <p:cNvPr id="15" name="TextBox 14">
            <a:extLst>
              <a:ext uri="{FF2B5EF4-FFF2-40B4-BE49-F238E27FC236}">
                <a16:creationId xmlns:a16="http://schemas.microsoft.com/office/drawing/2014/main" id="{DEC8C86A-021F-A1AE-138B-E00451C59657}"/>
              </a:ext>
            </a:extLst>
          </p:cNvPr>
          <p:cNvSpPr txBox="1"/>
          <p:nvPr/>
        </p:nvSpPr>
        <p:spPr>
          <a:xfrm>
            <a:off x="7516483" y="1889227"/>
            <a:ext cx="1447800" cy="215444"/>
          </a:xfrm>
          <a:prstGeom prst="rect">
            <a:avLst/>
          </a:prstGeom>
          <a:noFill/>
        </p:spPr>
        <p:txBody>
          <a:bodyPr wrap="square" rtlCol="0">
            <a:spAutoFit/>
          </a:bodyPr>
          <a:lstStyle/>
          <a:p>
            <a:r>
              <a:rPr lang="en-US" sz="800" dirty="0"/>
              <a:t>2025-26</a:t>
            </a:r>
          </a:p>
        </p:txBody>
      </p:sp>
      <p:sp>
        <p:nvSpPr>
          <p:cNvPr id="7" name="Rectangle 6">
            <a:extLst>
              <a:ext uri="{FF2B5EF4-FFF2-40B4-BE49-F238E27FC236}">
                <a16:creationId xmlns:a16="http://schemas.microsoft.com/office/drawing/2014/main" id="{DBB4F45B-AC61-79D2-6076-EDDAE1FE3911}"/>
              </a:ext>
            </a:extLst>
          </p:cNvPr>
          <p:cNvSpPr/>
          <p:nvPr/>
        </p:nvSpPr>
        <p:spPr>
          <a:xfrm>
            <a:off x="3865966" y="5591528"/>
            <a:ext cx="804466" cy="12347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684B0A-7CCB-43B7-0AB1-443295F1E8BD}"/>
              </a:ext>
            </a:extLst>
          </p:cNvPr>
          <p:cNvSpPr txBox="1"/>
          <p:nvPr/>
        </p:nvSpPr>
        <p:spPr>
          <a:xfrm>
            <a:off x="3880622" y="5521907"/>
            <a:ext cx="1447800" cy="215444"/>
          </a:xfrm>
          <a:prstGeom prst="rect">
            <a:avLst/>
          </a:prstGeom>
          <a:noFill/>
        </p:spPr>
        <p:txBody>
          <a:bodyPr wrap="square" rtlCol="0">
            <a:spAutoFit/>
          </a:bodyPr>
          <a:lstStyle/>
          <a:p>
            <a:r>
              <a:rPr lang="en-US" sz="800" dirty="0"/>
              <a:t>Housing &amp; Food</a:t>
            </a:r>
          </a:p>
        </p:txBody>
      </p:sp>
      <p:sp>
        <p:nvSpPr>
          <p:cNvPr id="4" name="Rectangle 3">
            <a:extLst>
              <a:ext uri="{FF2B5EF4-FFF2-40B4-BE49-F238E27FC236}">
                <a16:creationId xmlns:a16="http://schemas.microsoft.com/office/drawing/2014/main" id="{6168EF19-E81B-3386-98DC-F0C20A4D0CDB}"/>
              </a:ext>
            </a:extLst>
          </p:cNvPr>
          <p:cNvSpPr/>
          <p:nvPr/>
        </p:nvSpPr>
        <p:spPr>
          <a:xfrm>
            <a:off x="3896158" y="5029200"/>
            <a:ext cx="3367283" cy="876300"/>
          </a:xfrm>
          <a:prstGeom prst="rect">
            <a:avLst/>
          </a:prstGeom>
          <a:solidFill>
            <a:srgbClr val="7030A0">
              <a:alpha val="13000"/>
            </a:srgbClr>
          </a:solidFill>
          <a:ln w="317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5991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2973" r="6863" b="4264"/>
          <a:stretch/>
        </p:blipFill>
        <p:spPr>
          <a:xfrm>
            <a:off x="152400" y="76200"/>
            <a:ext cx="4800600" cy="67056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6019800" y="199395"/>
            <a:ext cx="2805110" cy="652463"/>
          </a:xfrm>
        </p:spPr>
        <p:txBody>
          <a:bodyPr vert="horz" lIns="91440" tIns="45720" rIns="91440" bIns="45720" rtlCol="0" anchor="t">
            <a:noAutofit/>
          </a:bodyPr>
          <a:lstStyle/>
          <a:p>
            <a:pPr algn="r"/>
            <a:r>
              <a:rPr lang="en-US" sz="3000" dirty="0">
                <a:solidFill>
                  <a:schemeClr val="accent2"/>
                </a:solidFill>
                <a:latin typeface="+mj-lt"/>
              </a:rPr>
              <a:t>Understanding the Parts</a:t>
            </a:r>
          </a:p>
        </p:txBody>
      </p:sp>
      <p:sp>
        <p:nvSpPr>
          <p:cNvPr id="5" name="Text Placeholder 4"/>
          <p:cNvSpPr>
            <a:spLocks noGrp="1"/>
          </p:cNvSpPr>
          <p:nvPr>
            <p:ph type="body" sz="half" idx="2"/>
          </p:nvPr>
        </p:nvSpPr>
        <p:spPr>
          <a:xfrm>
            <a:off x="5495924" y="1371600"/>
            <a:ext cx="3333751" cy="5105400"/>
          </a:xfrm>
          <a:solidFill>
            <a:schemeClr val="bg1"/>
          </a:solidFill>
        </p:spPr>
        <p:txBody>
          <a:bodyPr>
            <a:normAutofit/>
          </a:bodyPr>
          <a:lstStyle/>
          <a:p>
            <a:pPr marL="128588" indent="-128588">
              <a:buClr>
                <a:srgbClr val="8CB000"/>
              </a:buClr>
              <a:buFont typeface="Wingdings" panose="05000000000000000000" pitchFamily="2" charset="2"/>
              <a:buChar char="§"/>
            </a:pPr>
            <a:endParaRPr lang="en-US" sz="2400" b="1" dirty="0">
              <a:latin typeface="+mn-lt"/>
            </a:endParaRPr>
          </a:p>
          <a:p>
            <a:pPr marL="128588" indent="-128588">
              <a:buClr>
                <a:srgbClr val="8CB000"/>
              </a:buClr>
              <a:buFont typeface="Wingdings" panose="05000000000000000000" pitchFamily="2" charset="2"/>
              <a:buChar char="§"/>
            </a:pPr>
            <a:r>
              <a:rPr lang="en-US" sz="2400" b="1" dirty="0">
                <a:latin typeface="+mn-lt"/>
              </a:rPr>
              <a:t> </a:t>
            </a:r>
            <a:r>
              <a:rPr lang="en-US" sz="2400" b="1" dirty="0">
                <a:solidFill>
                  <a:schemeClr val="accent3"/>
                </a:solidFill>
                <a:latin typeface="+mn-lt"/>
              </a:rPr>
              <a:t>Direct and indirect  costs</a:t>
            </a:r>
          </a:p>
          <a:p>
            <a:pPr marL="128588" indent="-128588">
              <a:buClr>
                <a:srgbClr val="8CB000"/>
              </a:buClr>
              <a:buFont typeface="Wingdings" panose="05000000000000000000" pitchFamily="2" charset="2"/>
              <a:buChar char="§"/>
            </a:pPr>
            <a:r>
              <a:rPr lang="en-US" sz="2400" b="1" dirty="0">
                <a:latin typeface="+mn-lt"/>
              </a:rPr>
              <a:t> </a:t>
            </a:r>
            <a:r>
              <a:rPr lang="en-US" sz="2400" b="1" dirty="0">
                <a:solidFill>
                  <a:srgbClr val="7030A0"/>
                </a:solidFill>
                <a:latin typeface="+mn-lt"/>
              </a:rPr>
              <a:t>What your award is based on</a:t>
            </a:r>
          </a:p>
          <a:p>
            <a:pPr marL="471488" lvl="1" indent="-128588">
              <a:buClr>
                <a:srgbClr val="8CB000"/>
              </a:buClr>
              <a:buFont typeface="Wingdings" panose="05000000000000000000" pitchFamily="2" charset="2"/>
              <a:buChar char="§"/>
            </a:pPr>
            <a:r>
              <a:rPr lang="en-US" sz="2000" dirty="0">
                <a:latin typeface="+mn-lt"/>
              </a:rPr>
              <a:t> Is this accurate?</a:t>
            </a:r>
            <a:endParaRPr lang="en-US" sz="2400" dirty="0">
              <a:latin typeface="+mn-lt"/>
            </a:endParaRPr>
          </a:p>
          <a:p>
            <a:pPr marL="128588" indent="-128588">
              <a:buClr>
                <a:srgbClr val="8CB000"/>
              </a:buClr>
              <a:buFont typeface="Wingdings" panose="05000000000000000000" pitchFamily="2" charset="2"/>
              <a:buChar char="§"/>
            </a:pPr>
            <a:r>
              <a:rPr lang="en-US" sz="2400" b="1" dirty="0">
                <a:latin typeface="+mn-lt"/>
              </a:rPr>
              <a:t> </a:t>
            </a:r>
            <a:r>
              <a:rPr lang="en-US" sz="2400" b="1" dirty="0">
                <a:solidFill>
                  <a:srgbClr val="0070C0"/>
                </a:solidFill>
                <a:latin typeface="+mn-lt"/>
              </a:rPr>
              <a:t>Work Study</a:t>
            </a:r>
          </a:p>
          <a:p>
            <a:pPr marL="471488" lvl="1" indent="-128588">
              <a:buClr>
                <a:srgbClr val="8CB000"/>
              </a:buClr>
              <a:buFont typeface="Wingdings" panose="05000000000000000000" pitchFamily="2" charset="2"/>
              <a:buChar char="§"/>
            </a:pPr>
            <a:r>
              <a:rPr lang="en-US" sz="2000" dirty="0">
                <a:latin typeface="+mn-lt"/>
              </a:rPr>
              <a:t> Notice: Included as total aid</a:t>
            </a:r>
          </a:p>
          <a:p>
            <a:pPr marL="128588" indent="-128588">
              <a:buClr>
                <a:srgbClr val="8CB000"/>
              </a:buClr>
              <a:buFont typeface="Wingdings" panose="05000000000000000000" pitchFamily="2" charset="2"/>
              <a:buChar char="§"/>
            </a:pPr>
            <a:r>
              <a:rPr lang="en-US" sz="2400" b="1" dirty="0">
                <a:latin typeface="+mn-lt"/>
              </a:rPr>
              <a:t> </a:t>
            </a:r>
            <a:r>
              <a:rPr lang="en-US" sz="2400" b="1" dirty="0">
                <a:solidFill>
                  <a:schemeClr val="accent2"/>
                </a:solidFill>
                <a:latin typeface="+mn-lt"/>
              </a:rPr>
              <a:t>How you accept the aid</a:t>
            </a:r>
          </a:p>
          <a:p>
            <a:pPr marL="471488" lvl="1" indent="-128588">
              <a:buClr>
                <a:srgbClr val="8CB000"/>
              </a:buClr>
              <a:buFont typeface="Wingdings" panose="05000000000000000000" pitchFamily="2" charset="2"/>
              <a:buChar char="§"/>
            </a:pPr>
            <a:r>
              <a:rPr lang="en-US" sz="2000" dirty="0">
                <a:latin typeface="+mn-lt"/>
              </a:rPr>
              <a:t> What are your next steps?</a:t>
            </a:r>
          </a:p>
          <a:p>
            <a:pPr marL="471488" lvl="1" indent="-128588">
              <a:buClr>
                <a:srgbClr val="8CB000"/>
              </a:buClr>
              <a:buFont typeface="Wingdings" panose="05000000000000000000" pitchFamily="2" charset="2"/>
              <a:buChar char="§"/>
            </a:pPr>
            <a:endParaRPr lang="en-US" sz="1800" dirty="0">
              <a:latin typeface="Tw Cen MT" panose="020B0602020104020603" pitchFamily="34" charset="0"/>
            </a:endParaRPr>
          </a:p>
          <a:p>
            <a:pPr marL="128588" indent="-128588">
              <a:buClr>
                <a:srgbClr val="8CB000"/>
              </a:buClr>
              <a:buFont typeface="Wingdings" panose="05000000000000000000" pitchFamily="2" charset="2"/>
              <a:buChar char="§"/>
            </a:pPr>
            <a:endParaRPr lang="en-US" sz="2000" dirty="0">
              <a:latin typeface="Tw Cen MT" panose="020B0602020104020603" pitchFamily="34" charset="0"/>
            </a:endParaRPr>
          </a:p>
          <a:p>
            <a:pPr lvl="1">
              <a:buClr>
                <a:srgbClr val="8CB000"/>
              </a:buClr>
            </a:pPr>
            <a:endParaRPr lang="en-US" sz="1800" dirty="0">
              <a:latin typeface="Tw Cen MT" panose="020B0602020104020603" pitchFamily="34" charset="0"/>
            </a:endParaRPr>
          </a:p>
          <a:p>
            <a:pPr marL="471488" lvl="1" indent="-128588">
              <a:buClr>
                <a:srgbClr val="8CB000"/>
              </a:buClr>
              <a:buFont typeface="Wingdings" panose="05000000000000000000" pitchFamily="2" charset="2"/>
              <a:buChar char="§"/>
            </a:pPr>
            <a:endParaRPr lang="en-US" sz="1800" dirty="0">
              <a:latin typeface="Tw Cen MT" panose="020B0602020104020603" pitchFamily="34" charset="0"/>
            </a:endParaRPr>
          </a:p>
        </p:txBody>
      </p:sp>
      <p:sp>
        <p:nvSpPr>
          <p:cNvPr id="16" name="Text Placeholder 4"/>
          <p:cNvSpPr txBox="1">
            <a:spLocks/>
          </p:cNvSpPr>
          <p:nvPr/>
        </p:nvSpPr>
        <p:spPr>
          <a:xfrm>
            <a:off x="1314450" y="5314950"/>
            <a:ext cx="5029200" cy="1314450"/>
          </a:xfrm>
          <a:prstGeom prst="rect">
            <a:avLst/>
          </a:prstGeom>
        </p:spPr>
        <p:txBody>
          <a:bodyPr vert="horz" lIns="68580" tIns="34290" rIns="68580" bIns="34290" rtlCol="0">
            <a:normAutofit/>
          </a:bodyPr>
          <a:lstStyle>
            <a:lvl1pPr marL="0" indent="0" algn="l" defTabSz="914400" rtl="0" eaLnBrk="1" latinLnBrk="0" hangingPunct="1">
              <a:spcBef>
                <a:spcPct val="20000"/>
              </a:spcBef>
              <a:buClr>
                <a:schemeClr val="accent3"/>
              </a:buClr>
              <a:buFont typeface="Wingdings" panose="05000000000000000000" pitchFamily="2" charset="2"/>
              <a:buNone/>
              <a:defRPr sz="1400" kern="1200">
                <a:solidFill>
                  <a:schemeClr val="tx1"/>
                </a:solidFill>
                <a:latin typeface="+mn-lt"/>
                <a:ea typeface="+mn-ea"/>
                <a:cs typeface="+mn-cs"/>
              </a:defRPr>
            </a:lvl1pPr>
            <a:lvl2pPr marL="457200" indent="0" algn="l" defTabSz="914400" rtl="0" eaLnBrk="1" latinLnBrk="0" hangingPunct="1">
              <a:spcBef>
                <a:spcPct val="20000"/>
              </a:spcBef>
              <a:buClr>
                <a:schemeClr val="accent3"/>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SzPct val="75000"/>
              <a:buFont typeface="Courier New" panose="02070309020205020404" pitchFamily="49"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3"/>
              </a:buClr>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3"/>
              </a:buClr>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471488" lvl="1" indent="-128588">
              <a:buClr>
                <a:srgbClr val="8CB000"/>
              </a:buClr>
              <a:buFont typeface="Wingdings" panose="05000000000000000000" pitchFamily="2" charset="2"/>
              <a:buChar char="§"/>
            </a:pPr>
            <a:endParaRPr lang="en-US" sz="1800" dirty="0">
              <a:latin typeface="Tw Cen MT" panose="020B0602020104020603" pitchFamily="34" charset="0"/>
            </a:endParaRPr>
          </a:p>
        </p:txBody>
      </p:sp>
      <p:sp>
        <p:nvSpPr>
          <p:cNvPr id="8" name="Rectangle 7">
            <a:extLst>
              <a:ext uri="{FF2B5EF4-FFF2-40B4-BE49-F238E27FC236}">
                <a16:creationId xmlns:a16="http://schemas.microsoft.com/office/drawing/2014/main" id="{BE257781-50C3-D775-D144-F7ADE255A19C}"/>
              </a:ext>
            </a:extLst>
          </p:cNvPr>
          <p:cNvSpPr/>
          <p:nvPr/>
        </p:nvSpPr>
        <p:spPr>
          <a:xfrm>
            <a:off x="2819400" y="1981200"/>
            <a:ext cx="2057400" cy="457200"/>
          </a:xfrm>
          <a:prstGeom prst="rect">
            <a:avLst/>
          </a:prstGeom>
          <a:solidFill>
            <a:srgbClr val="7030A0">
              <a:alpha val="22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FA67B8-7662-9025-7511-56DFEC98D706}"/>
              </a:ext>
            </a:extLst>
          </p:cNvPr>
          <p:cNvSpPr/>
          <p:nvPr/>
        </p:nvSpPr>
        <p:spPr>
          <a:xfrm>
            <a:off x="228600" y="4495800"/>
            <a:ext cx="3886200" cy="152400"/>
          </a:xfrm>
          <a:prstGeom prst="rect">
            <a:avLst/>
          </a:prstGeom>
          <a:solidFill>
            <a:srgbClr val="00B0F0">
              <a:alpha val="22000"/>
            </a:srgbClr>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EF024-4938-B6C5-7B49-8AC06A2AF7A0}"/>
              </a:ext>
            </a:extLst>
          </p:cNvPr>
          <p:cNvSpPr/>
          <p:nvPr/>
        </p:nvSpPr>
        <p:spPr>
          <a:xfrm>
            <a:off x="228600" y="2495550"/>
            <a:ext cx="4343400" cy="781050"/>
          </a:xfrm>
          <a:prstGeom prst="rect">
            <a:avLst/>
          </a:prstGeom>
          <a:solidFill>
            <a:srgbClr val="FFC000">
              <a:alpha val="12000"/>
            </a:srgb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98DBE-B054-8420-6A38-817068B71B93}"/>
              </a:ext>
            </a:extLst>
          </p:cNvPr>
          <p:cNvSpPr/>
          <p:nvPr/>
        </p:nvSpPr>
        <p:spPr>
          <a:xfrm>
            <a:off x="762000" y="6400800"/>
            <a:ext cx="3733800" cy="285750"/>
          </a:xfrm>
          <a:prstGeom prst="rect">
            <a:avLst/>
          </a:prstGeom>
          <a:solidFill>
            <a:srgbClr val="92D050">
              <a:alpha val="22000"/>
            </a:srgb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794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8|4.2|53.6|2.9|1.7|3.7|5.6|12.1|5.5|8"/>
</p:tagLst>
</file>

<file path=ppt/theme/theme1.xml><?xml version="1.0" encoding="utf-8"?>
<a:theme xmlns:a="http://schemas.openxmlformats.org/drawingml/2006/main" name="1_Education-Template">
  <a:themeElements>
    <a:clrScheme name="FAME Branding 2023">
      <a:dk1>
        <a:srgbClr val="000000"/>
      </a:dk1>
      <a:lt1>
        <a:srgbClr val="FFFFFF"/>
      </a:lt1>
      <a:dk2>
        <a:srgbClr val="707070"/>
      </a:dk2>
      <a:lt2>
        <a:srgbClr val="DCDCDC"/>
      </a:lt2>
      <a:accent1>
        <a:srgbClr val="2089BE"/>
      </a:accent1>
      <a:accent2>
        <a:srgbClr val="5F8630"/>
      </a:accent2>
      <a:accent3>
        <a:srgbClr val="CB4E20"/>
      </a:accent3>
      <a:accent4>
        <a:srgbClr val="1A5C7B"/>
      </a:accent4>
      <a:accent5>
        <a:srgbClr val="CEDAAF"/>
      </a:accent5>
      <a:accent6>
        <a:srgbClr val="F8E9D9"/>
      </a:accent6>
      <a:hlink>
        <a:srgbClr val="2089BE"/>
      </a:hlink>
      <a:folHlink>
        <a:srgbClr val="707070"/>
      </a:folHlink>
    </a:clrScheme>
    <a:fontScheme name="FAME Brand Fonts 2022">
      <a:majorFont>
        <a:latin typeface="Bitter"/>
        <a:ea typeface=""/>
        <a:cs typeface=""/>
      </a:majorFont>
      <a:minorFont>
        <a:latin typeface="Overpas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F950D66A-2E31-4F4F-BB8E-9AE8FAE2284C}" vid="{73422A07-3B3D-3E48-9360-A04769BDAAAB}"/>
    </a:ext>
  </a:extLst>
</a:theme>
</file>

<file path=ppt/theme/theme2.xml><?xml version="1.0" encoding="utf-8"?>
<a:theme xmlns:a="http://schemas.openxmlformats.org/drawingml/2006/main" name="1_Blank">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950D66A-2E31-4F4F-BB8E-9AE8FAE2284C}" vid="{F917E6C6-3F6A-9D4C-9DA1-D7BC6A9891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179EAFEF6B314D93BF0E8C9DBFA193" ma:contentTypeVersion="4" ma:contentTypeDescription="Create a new document." ma:contentTypeScope="" ma:versionID="72d66b274565b568be428dc382d3e7c8">
  <xsd:schema xmlns:xsd="http://www.w3.org/2001/XMLSchema" xmlns:xs="http://www.w3.org/2001/XMLSchema" xmlns:p="http://schemas.microsoft.com/office/2006/metadata/properties" xmlns:ns2="888de270-80ed-4560-9873-a7a668b4b41f" targetNamespace="http://schemas.microsoft.com/office/2006/metadata/properties" ma:root="true" ma:fieldsID="bfd197eea6129f78115a1665e697eaba" ns2:_="">
    <xsd:import namespace="888de270-80ed-4560-9873-a7a668b4b4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8de270-80ed-4560-9873-a7a668b4b4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F7BDF4-C0E7-4B8A-A4D1-8FB9FD043A63}">
  <ds:schemaRefs>
    <ds:schemaRef ds:uri="http://schemas.microsoft.com/sharepoint/v3/contenttype/forms"/>
  </ds:schemaRefs>
</ds:datastoreItem>
</file>

<file path=customXml/itemProps2.xml><?xml version="1.0" encoding="utf-8"?>
<ds:datastoreItem xmlns:ds="http://schemas.openxmlformats.org/officeDocument/2006/customXml" ds:itemID="{27094F55-81A7-4955-9C89-4D18B1998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8de270-80ed-4560-9873-a7a668b4b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F6BDDF-0BE4-4726-A884-619F097B381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FAME Education Standard</Template>
  <TotalTime>3639</TotalTime>
  <Words>2232</Words>
  <Application>Microsoft Office PowerPoint</Application>
  <PresentationFormat>On-screen Show (4:3)</PresentationFormat>
  <Paragraphs>229</Paragraphs>
  <Slides>22</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Bitter</vt:lpstr>
      <vt:lpstr>Calibri</vt:lpstr>
      <vt:lpstr>Courier New</vt:lpstr>
      <vt:lpstr>Overpass</vt:lpstr>
      <vt:lpstr>Overpass Black</vt:lpstr>
      <vt:lpstr>Tw Cen MT</vt:lpstr>
      <vt:lpstr>Tw Cen MT Condensed Extra Bold</vt:lpstr>
      <vt:lpstr>Wingdings</vt:lpstr>
      <vt:lpstr>1_Education-Template</vt:lpstr>
      <vt:lpstr>1_Blank</vt:lpstr>
      <vt:lpstr>PowerPoint Presentation</vt:lpstr>
      <vt:lpstr>PowerPoint Presentation</vt:lpstr>
      <vt:lpstr>Financial Aid Process Review</vt:lpstr>
      <vt:lpstr>Financial Aid Process Review</vt:lpstr>
      <vt:lpstr>What we are talking about today</vt:lpstr>
      <vt:lpstr>How Schools Determine Need</vt:lpstr>
      <vt:lpstr>What does this mean??</vt:lpstr>
      <vt:lpstr>PowerPoint Presentation</vt:lpstr>
      <vt:lpstr>Understanding the Parts</vt:lpstr>
      <vt:lpstr>PowerPoint Presentation</vt:lpstr>
      <vt:lpstr>PowerPoint Presentation</vt:lpstr>
      <vt:lpstr>PowerPoint Presentation</vt:lpstr>
      <vt:lpstr>   </vt:lpstr>
      <vt:lpstr>WorthingtonScholars.org</vt:lpstr>
      <vt:lpstr>PowerPoint Presentation</vt:lpstr>
      <vt:lpstr> </vt:lpstr>
      <vt:lpstr>PowerPoint Presentation</vt:lpstr>
      <vt:lpstr>What if it’s not enough?</vt:lpstr>
      <vt:lpstr>Loan Discussion</vt:lpstr>
      <vt:lpstr>Understanding pay 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Radley</dc:creator>
  <cp:lastModifiedBy>Becca Birrell</cp:lastModifiedBy>
  <cp:revision>4</cp:revision>
  <dcterms:created xsi:type="dcterms:W3CDTF">2025-01-22T17:27:29Z</dcterms:created>
  <dcterms:modified xsi:type="dcterms:W3CDTF">2025-02-12T20:48:13Z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0x01010018179EAFEF6B314D93BF0E8C9DBFA193</vt:lpwstr>
  </property>
</Properties>
</file>